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82" r:id="rId3"/>
    <p:sldId id="286" r:id="rId4"/>
    <p:sldId id="291" r:id="rId5"/>
    <p:sldId id="298" r:id="rId6"/>
    <p:sldId id="292" r:id="rId7"/>
    <p:sldId id="297" r:id="rId8"/>
    <p:sldId id="293" r:id="rId9"/>
    <p:sldId id="294" r:id="rId10"/>
    <p:sldId id="295" r:id="rId11"/>
    <p:sldId id="290" r:id="rId12"/>
    <p:sldId id="296" r:id="rId13"/>
    <p:sldId id="289" r:id="rId14"/>
    <p:sldId id="283" r:id="rId15"/>
    <p:sldId id="284" r:id="rId16"/>
    <p:sldId id="285" r:id="rId17"/>
    <p:sldId id="287" r:id="rId18"/>
    <p:sldId id="307"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99" r:id="rId34"/>
    <p:sldId id="300" r:id="rId35"/>
    <p:sldId id="305" r:id="rId36"/>
    <p:sldId id="309" r:id="rId37"/>
    <p:sldId id="306" r:id="rId38"/>
    <p:sldId id="308" r:id="rId39"/>
    <p:sldId id="301" r:id="rId40"/>
    <p:sldId id="304" r:id="rId41"/>
    <p:sldId id="317" r:id="rId42"/>
    <p:sldId id="302" r:id="rId43"/>
    <p:sldId id="303" r:id="rId44"/>
    <p:sldId id="316" r:id="rId45"/>
    <p:sldId id="310" r:id="rId46"/>
    <p:sldId id="311" r:id="rId47"/>
    <p:sldId id="312" r:id="rId48"/>
    <p:sldId id="313" r:id="rId49"/>
    <p:sldId id="314" r:id="rId50"/>
    <p:sldId id="31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1" autoAdjust="0"/>
    <p:restoredTop sz="94660"/>
  </p:normalViewPr>
  <p:slideViewPr>
    <p:cSldViewPr snapToGrid="0">
      <p:cViewPr varScale="1">
        <p:scale>
          <a:sx n="63" d="100"/>
          <a:sy n="63" d="100"/>
        </p:scale>
        <p:origin x="9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36890-E86F-4D6A-85AC-1952CBB86099}"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D8B4F-6D28-4E69-8110-BAA698C20A49}" type="slidenum">
              <a:rPr lang="en-US" smtClean="0"/>
              <a:t>‹#›</a:t>
            </a:fld>
            <a:endParaRPr lang="en-US"/>
          </a:p>
        </p:txBody>
      </p:sp>
    </p:spTree>
    <p:extLst>
      <p:ext uri="{BB962C8B-B14F-4D97-AF65-F5344CB8AC3E}">
        <p14:creationId xmlns:p14="http://schemas.microsoft.com/office/powerpoint/2010/main" val="288537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is sometimes also used in the hierarchy, but more commonly</a:t>
            </a:r>
            <a:r>
              <a:rPr lang="en-US" baseline="0" dirty="0"/>
              <a:t> refer to individual electrical components like resistors, capacitors, etc.</a:t>
            </a:r>
            <a:endParaRPr lang="en-US" dirty="0"/>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3</a:t>
            </a:fld>
            <a:endParaRPr lang="en-US" altLang="en-US"/>
          </a:p>
        </p:txBody>
      </p:sp>
    </p:spTree>
    <p:extLst>
      <p:ext uri="{BB962C8B-B14F-4D97-AF65-F5344CB8AC3E}">
        <p14:creationId xmlns:p14="http://schemas.microsoft.com/office/powerpoint/2010/main" val="103060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749A99-8C73-4EEA-A1B2-DD6281A6D58B}" type="slidenum">
              <a:rPr lang="en-US">
                <a:latin typeface="Verdana" panose="020B0604030504040204" pitchFamily="34" charset="0"/>
              </a:rPr>
              <a:pPr/>
              <a:t>32</a:t>
            </a:fld>
            <a:endParaRPr lang="en-US">
              <a:latin typeface="Verdana" panose="020B060403050404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29339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CPM</a:t>
            </a:r>
            <a:r>
              <a:rPr lang="en-US" dirty="0"/>
              <a:t> defines</a:t>
            </a:r>
            <a:r>
              <a:rPr lang="en-US" baseline="0" dirty="0"/>
              <a:t> the critical path in the schedule; Theory of Constraints looks for similar things, but in more than just schedule</a:t>
            </a:r>
          </a:p>
          <a:p>
            <a:endParaRPr lang="en-US" baseline="0" dirty="0"/>
          </a:p>
          <a:p>
            <a:pPr>
              <a:buFont typeface="Times" panose="02020603050405020304" pitchFamily="18" charset="0"/>
              <a:buNone/>
            </a:pPr>
            <a:r>
              <a:rPr lang="en-US" altLang="en-US" sz="1200" b="1" dirty="0">
                <a:solidFill>
                  <a:srgbClr val="632523"/>
                </a:solidFill>
                <a:latin typeface="Calibri" panose="020F0502020204030204" pitchFamily="34" charset="0"/>
              </a:rPr>
              <a:t>PERT-</a:t>
            </a:r>
            <a:r>
              <a:rPr lang="en-US" altLang="en-US" sz="1200" dirty="0">
                <a:solidFill>
                  <a:srgbClr val="632523"/>
                </a:solidFill>
                <a:latin typeface="Calibri" panose="020F0502020204030204" pitchFamily="34" charset="0"/>
              </a:rPr>
              <a:t> the Program Evaluation Review Technique used by the U.S. Navy during Polaris A1 development was one of the first major tools</a:t>
            </a:r>
          </a:p>
          <a:p>
            <a:pPr>
              <a:buFont typeface="Times" panose="02020603050405020304" pitchFamily="18" charset="0"/>
              <a:buNone/>
            </a:pPr>
            <a:r>
              <a:rPr lang="en-US" altLang="en-US" sz="1200" b="1" dirty="0" err="1">
                <a:solidFill>
                  <a:srgbClr val="632523"/>
                </a:solidFill>
                <a:latin typeface="Calibri" panose="020F0502020204030204" pitchFamily="34" charset="0"/>
              </a:rPr>
              <a:t>CPM</a:t>
            </a:r>
            <a:r>
              <a:rPr lang="en-US" altLang="en-US" sz="1200" dirty="0">
                <a:solidFill>
                  <a:srgbClr val="632523"/>
                </a:solidFill>
                <a:latin typeface="Calibri" panose="020F0502020204030204" pitchFamily="34" charset="0"/>
              </a:rPr>
              <a:t> – Critical Path Method, developed for commercial projects</a:t>
            </a:r>
          </a:p>
          <a:p>
            <a:endParaRPr lang="en-US" dirty="0"/>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5</a:t>
            </a:fld>
            <a:endParaRPr lang="en-US" altLang="en-US"/>
          </a:p>
        </p:txBody>
      </p:sp>
    </p:spTree>
    <p:extLst>
      <p:ext uri="{BB962C8B-B14F-4D97-AF65-F5344CB8AC3E}">
        <p14:creationId xmlns:p14="http://schemas.microsoft.com/office/powerpoint/2010/main" val="188495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Depends what the context is</a:t>
            </a:r>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17</a:t>
            </a:fld>
            <a:endParaRPr lang="en-US" altLang="en-US"/>
          </a:p>
        </p:txBody>
      </p:sp>
    </p:spTree>
    <p:extLst>
      <p:ext uri="{BB962C8B-B14F-4D97-AF65-F5344CB8AC3E}">
        <p14:creationId xmlns:p14="http://schemas.microsoft.com/office/powerpoint/2010/main" val="187713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2E3D26-13AC-4B51-B26D-69BAFCCBCC71}" type="slidenum">
              <a:rPr lang="en-US">
                <a:latin typeface="Verdana" panose="020B0604030504040204" pitchFamily="34" charset="0"/>
              </a:rPr>
              <a:pPr/>
              <a:t>23</a:t>
            </a:fld>
            <a:endParaRPr lang="en-US">
              <a:latin typeface="Verdana" panose="020B0604030504040204" pitchFamily="34"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836211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BB25C7-894C-4181-ACFE-A42C789954D2}" type="slidenum">
              <a:rPr lang="en-US">
                <a:latin typeface="Verdana" panose="020B0604030504040204" pitchFamily="34" charset="0"/>
              </a:rPr>
              <a:pPr/>
              <a:t>24</a:t>
            </a:fld>
            <a:endParaRPr lang="en-US">
              <a:latin typeface="Verdana" panose="020B0604030504040204" pitchFamily="34"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46888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04C090-4F17-491C-8FF7-B4A7C8C43D4C}" type="slidenum">
              <a:rPr lang="en-US">
                <a:latin typeface="Verdana" panose="020B0604030504040204" pitchFamily="34" charset="0"/>
              </a:rPr>
              <a:pPr/>
              <a:t>26</a:t>
            </a:fld>
            <a:endParaRPr lang="en-US">
              <a:latin typeface="Verdana" panose="020B0604030504040204" pitchFamily="34"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45189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B0DD61-2BCD-48D0-A397-1A873F973A96}" type="slidenum">
              <a:rPr lang="en-US">
                <a:latin typeface="Verdana" panose="020B0604030504040204" pitchFamily="34" charset="0"/>
              </a:rPr>
              <a:pPr/>
              <a:t>28</a:t>
            </a:fld>
            <a:endParaRPr lang="en-US">
              <a:latin typeface="Verdana" panose="020B0604030504040204" pitchFamily="34" charset="0"/>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51051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6FF0A9-ECB5-4F85-81F4-19AF481B9239}" type="slidenum">
              <a:rPr lang="en-US">
                <a:latin typeface="Verdana" panose="020B0604030504040204" pitchFamily="34" charset="0"/>
              </a:rPr>
              <a:pPr/>
              <a:t>30</a:t>
            </a:fld>
            <a:endParaRPr lang="en-US">
              <a:latin typeface="Verdana" panose="020B0604030504040204" pitchFamily="34"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98201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359558-F2E5-4370-BB58-C29FA7EA17EB}" type="slidenum">
              <a:rPr lang="en-US">
                <a:latin typeface="Verdana" panose="020B0604030504040204" pitchFamily="34" charset="0"/>
              </a:rPr>
              <a:pPr/>
              <a:t>31</a:t>
            </a:fld>
            <a:endParaRPr lang="en-US">
              <a:latin typeface="Verdana" panose="020B0604030504040204"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95678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6A17CB-C092-484B-8A0F-3EE7F0F94B39}"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338106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6A17CB-C092-484B-8A0F-3EE7F0F94B39}"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92114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6A17CB-C092-484B-8A0F-3EE7F0F94B39}"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888447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8400"/>
            <a:ext cx="3860800" cy="457200"/>
          </a:xfrm>
        </p:spPr>
        <p:txBody>
          <a:bodyPr/>
          <a:lstStyle>
            <a:lvl1pPr>
              <a:defRPr/>
            </a:lvl1pPr>
          </a:lstStyle>
          <a:p>
            <a:pPr>
              <a:defRPr/>
            </a:pPr>
            <a:r>
              <a:rPr lang="en-US"/>
              <a:t>T Asokan   ED309</a:t>
            </a:r>
          </a:p>
        </p:txBody>
      </p:sp>
      <p:sp>
        <p:nvSpPr>
          <p:cNvPr id="4" name="Rectangle 6"/>
          <p:cNvSpPr>
            <a:spLocks noGrp="1" noChangeArrowheads="1"/>
          </p:cNvSpPr>
          <p:nvPr>
            <p:ph type="sldNum" sz="quarter" idx="12"/>
          </p:nvPr>
        </p:nvSpPr>
        <p:spPr>
          <a:xfrm>
            <a:off x="8737600" y="6248400"/>
            <a:ext cx="2540000" cy="457200"/>
          </a:xfrm>
        </p:spPr>
        <p:txBody>
          <a:bodyPr/>
          <a:lstStyle>
            <a:lvl1pPr>
              <a:defRPr/>
            </a:lvl1pPr>
          </a:lstStyle>
          <a:p>
            <a:fld id="{CC869C9D-A78F-4D29-83BE-CDE7A25B2D18}" type="slidenum">
              <a:rPr lang="en-US"/>
              <a:pPr/>
              <a:t>‹#›</a:t>
            </a:fld>
            <a:endParaRPr lang="en-US"/>
          </a:p>
        </p:txBody>
      </p:sp>
    </p:spTree>
    <p:extLst>
      <p:ext uri="{BB962C8B-B14F-4D97-AF65-F5344CB8AC3E}">
        <p14:creationId xmlns:p14="http://schemas.microsoft.com/office/powerpoint/2010/main" val="61297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6A17CB-C092-484B-8A0F-3EE7F0F94B39}"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21476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A17CB-C092-484B-8A0F-3EE7F0F94B39}"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78026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6A17CB-C092-484B-8A0F-3EE7F0F94B39}"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0609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6A17CB-C092-484B-8A0F-3EE7F0F94B39}"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54692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6A17CB-C092-484B-8A0F-3EE7F0F94B39}"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44311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A17CB-C092-484B-8A0F-3EE7F0F94B39}"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21790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A17CB-C092-484B-8A0F-3EE7F0F94B39}"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295832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A17CB-C092-484B-8A0F-3EE7F0F94B39}"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13171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A17CB-C092-484B-8A0F-3EE7F0F94B39}" type="datetimeFigureOut">
              <a:rPr lang="en-US" smtClean="0"/>
              <a:t>8/2/2023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BAFEC-0C78-439D-A0E4-401BB0947A6A}" type="slidenum">
              <a:rPr lang="en-US" smtClean="0"/>
              <a:t>‹#›</a:t>
            </a:fld>
            <a:endParaRPr lang="en-US"/>
          </a:p>
        </p:txBody>
      </p:sp>
    </p:spTree>
    <p:extLst>
      <p:ext uri="{BB962C8B-B14F-4D97-AF65-F5344CB8AC3E}">
        <p14:creationId xmlns:p14="http://schemas.microsoft.com/office/powerpoint/2010/main" val="3206263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oleObject" Target="../embeddings/oleObject1.bin"/><Relationship Id="rId10" Type="http://schemas.openxmlformats.org/officeDocument/2006/relationships/image" Target="../media/image11.jpeg"/><Relationship Id="rId4" Type="http://schemas.openxmlformats.org/officeDocument/2006/relationships/image" Target="../media/image7.jpe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Systems Engineering</a:t>
            </a:r>
          </a:p>
        </p:txBody>
      </p:sp>
      <p:sp>
        <p:nvSpPr>
          <p:cNvPr id="3" name="Subtitle 2"/>
          <p:cNvSpPr>
            <a:spLocks noGrp="1"/>
          </p:cNvSpPr>
          <p:nvPr>
            <p:ph type="subTitle" idx="1"/>
          </p:nvPr>
        </p:nvSpPr>
        <p:spPr/>
        <p:txBody>
          <a:bodyPr/>
          <a:lstStyle/>
          <a:p>
            <a:r>
              <a:rPr lang="en-US" dirty="0"/>
              <a:t>Dr. Siddhartha Agarwal</a:t>
            </a:r>
          </a:p>
          <a:p>
            <a:r>
              <a:rPr lang="en-US" dirty="0"/>
              <a:t>MND 404</a:t>
            </a:r>
          </a:p>
        </p:txBody>
      </p:sp>
    </p:spTree>
    <p:extLst>
      <p:ext uri="{BB962C8B-B14F-4D97-AF65-F5344CB8AC3E}">
        <p14:creationId xmlns:p14="http://schemas.microsoft.com/office/powerpoint/2010/main" val="3167504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Brain: Human consciousness </a:t>
            </a:r>
            <a:br>
              <a:rPr lang="en-US" b="1" dirty="0"/>
            </a:br>
            <a:endParaRPr lang="en-US" b="1" dirty="0"/>
          </a:p>
        </p:txBody>
      </p:sp>
      <p:sp>
        <p:nvSpPr>
          <p:cNvPr id="3" name="Content Placeholder 2"/>
          <p:cNvSpPr>
            <a:spLocks noGrp="1"/>
          </p:cNvSpPr>
          <p:nvPr>
            <p:ph idx="1"/>
          </p:nvPr>
        </p:nvSpPr>
        <p:spPr/>
        <p:txBody>
          <a:bodyPr>
            <a:normAutofit lnSpcReduction="10000"/>
          </a:bodyPr>
          <a:lstStyle/>
          <a:p>
            <a:r>
              <a:rPr lang="en-US" dirty="0"/>
              <a:t>Human consciousness is often called an emergent property of the human brain. </a:t>
            </a:r>
          </a:p>
          <a:p>
            <a:r>
              <a:rPr lang="en-US" dirty="0"/>
              <a:t>Like the ants that make up a colony, no single neuron holds complex information like self-awareness, hope or pride.</a:t>
            </a:r>
          </a:p>
          <a:p>
            <a:r>
              <a:rPr lang="en-US" dirty="0"/>
              <a:t> Nonetheless, the sum of all neurons in the nervous system generate complex human emotions like fear and joy, none of which can be attributed to a single neuron. </a:t>
            </a:r>
          </a:p>
          <a:p>
            <a:r>
              <a:rPr lang="en-US" dirty="0"/>
              <a:t>Although the human brain is not yet understood enough to identify the mechanism by which emergence functions, </a:t>
            </a:r>
            <a:r>
              <a:rPr lang="en-US" dirty="0">
                <a:solidFill>
                  <a:srgbClr val="FF0000"/>
                </a:solidFill>
              </a:rPr>
              <a:t>most neurobiologists agree that complex interconnections among the parts give rise to qualities that belong only to the whole.</a:t>
            </a:r>
          </a:p>
          <a:p>
            <a:endParaRPr lang="en-US" dirty="0"/>
          </a:p>
        </p:txBody>
      </p:sp>
    </p:spTree>
    <p:extLst>
      <p:ext uri="{BB962C8B-B14F-4D97-AF65-F5344CB8AC3E}">
        <p14:creationId xmlns:p14="http://schemas.microsoft.com/office/powerpoint/2010/main" val="378873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874" y="78124"/>
            <a:ext cx="10515600" cy="1325563"/>
          </a:xfrm>
        </p:spPr>
        <p:txBody>
          <a:bodyPr/>
          <a:lstStyle/>
          <a:p>
            <a:r>
              <a:rPr lang="en-US" b="1" dirty="0"/>
              <a:t>Complex Systems</a:t>
            </a:r>
          </a:p>
        </p:txBody>
      </p:sp>
      <p:pic>
        <p:nvPicPr>
          <p:cNvPr id="1026" name="Picture 2" descr="Characteristics of complex systems [36].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584" y="1516727"/>
            <a:ext cx="6963191" cy="50216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90961" y="1780947"/>
            <a:ext cx="4634295" cy="3539430"/>
          </a:xfrm>
          <a:prstGeom prst="rect">
            <a:avLst/>
          </a:prstGeom>
        </p:spPr>
        <p:txBody>
          <a:bodyPr wrap="square">
            <a:spAutoFit/>
          </a:bodyPr>
          <a:lstStyle/>
          <a:p>
            <a:r>
              <a:rPr lang="en-US" sz="2800" dirty="0"/>
              <a:t>Systems that are "complex" have distinct properties that arise from these relationships, such as </a:t>
            </a:r>
            <a:r>
              <a:rPr lang="en-US" sz="2800" b="1" dirty="0"/>
              <a:t>nonlinearity, emergence, adaptation (response to environmental change), and feedback loops, among others.</a:t>
            </a:r>
          </a:p>
        </p:txBody>
      </p:sp>
    </p:spTree>
    <p:extLst>
      <p:ext uri="{BB962C8B-B14F-4D97-AF65-F5344CB8AC3E}">
        <p14:creationId xmlns:p14="http://schemas.microsoft.com/office/powerpoint/2010/main" val="368388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713" y="158218"/>
            <a:ext cx="10515600" cy="1325563"/>
          </a:xfrm>
        </p:spPr>
        <p:txBody>
          <a:bodyPr/>
          <a:lstStyle/>
          <a:p>
            <a:r>
              <a:rPr lang="en-US" b="1" dirty="0"/>
              <a:t>Network Examples of Complex Systems</a:t>
            </a:r>
          </a:p>
        </p:txBody>
      </p:sp>
      <p:pic>
        <p:nvPicPr>
          <p:cNvPr id="2050" name="Picture 2" descr="What complex systems can teach us about building software - Kevin Sookochef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9547" y="1403688"/>
            <a:ext cx="6694475" cy="512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5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 Systems</a:t>
            </a:r>
          </a:p>
        </p:txBody>
      </p:sp>
      <p:sp>
        <p:nvSpPr>
          <p:cNvPr id="3" name="Content Placeholder 2"/>
          <p:cNvSpPr>
            <a:spLocks noGrp="1"/>
          </p:cNvSpPr>
          <p:nvPr>
            <p:ph idx="1"/>
          </p:nvPr>
        </p:nvSpPr>
        <p:spPr/>
        <p:txBody>
          <a:bodyPr/>
          <a:lstStyle/>
          <a:p>
            <a:r>
              <a:rPr lang="en-US" dirty="0"/>
              <a:t>Examples of complex systems include </a:t>
            </a:r>
            <a:r>
              <a:rPr lang="en-US" b="1" dirty="0"/>
              <a:t>ant-hills, ants themselves, human economies, climate, nervous systems, cells and living things, including human beings, as well as modern energy or telecommunication infrastructures</a:t>
            </a:r>
            <a:endParaRPr lang="en-US" dirty="0"/>
          </a:p>
        </p:txBody>
      </p:sp>
    </p:spTree>
    <p:extLst>
      <p:ext uri="{BB962C8B-B14F-4D97-AF65-F5344CB8AC3E}">
        <p14:creationId xmlns:p14="http://schemas.microsoft.com/office/powerpoint/2010/main" val="283083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81200" y="685801"/>
            <a:ext cx="8229600" cy="792163"/>
          </a:xfrm>
        </p:spPr>
        <p:txBody>
          <a:bodyPr anchor="t"/>
          <a:lstStyle/>
          <a:p>
            <a:pPr eaLnBrk="1" hangingPunct="1"/>
            <a:r>
              <a:rPr lang="en-US" altLang="en-US" dirty="0"/>
              <a:t>System Elements</a:t>
            </a:r>
          </a:p>
        </p:txBody>
      </p:sp>
      <p:sp>
        <p:nvSpPr>
          <p:cNvPr id="39939" name="Rectangle 3"/>
          <p:cNvSpPr>
            <a:spLocks noGrp="1" noChangeArrowheads="1"/>
          </p:cNvSpPr>
          <p:nvPr>
            <p:ph idx="1"/>
          </p:nvPr>
        </p:nvSpPr>
        <p:spPr>
          <a:xfrm>
            <a:off x="1981200" y="1635939"/>
            <a:ext cx="8229600" cy="4270952"/>
          </a:xfrm>
        </p:spPr>
        <p:txBody>
          <a:bodyPr>
            <a:normAutofit/>
          </a:bodyPr>
          <a:lstStyle/>
          <a:p>
            <a:pPr eaLnBrk="1" hangingPunct="1">
              <a:lnSpc>
                <a:spcPct val="90000"/>
              </a:lnSpc>
            </a:pPr>
            <a:r>
              <a:rPr lang="en-US" altLang="en-US" b="1" dirty="0"/>
              <a:t>Components</a:t>
            </a:r>
            <a:r>
              <a:rPr lang="en-US" altLang="en-US" dirty="0"/>
              <a:t> – operating parts of the system described by input, process, and output</a:t>
            </a:r>
          </a:p>
          <a:p>
            <a:pPr lvl="1" eaLnBrk="1" hangingPunct="1">
              <a:lnSpc>
                <a:spcPct val="90000"/>
              </a:lnSpc>
            </a:pPr>
            <a:r>
              <a:rPr lang="en-US" altLang="en-US" dirty="0"/>
              <a:t>Elements of the system perform functions that perform the processes</a:t>
            </a:r>
          </a:p>
          <a:p>
            <a:pPr lvl="1" eaLnBrk="1" hangingPunct="1">
              <a:lnSpc>
                <a:spcPct val="90000"/>
              </a:lnSpc>
            </a:pPr>
            <a:endParaRPr lang="en-US" altLang="en-US" dirty="0"/>
          </a:p>
          <a:p>
            <a:pPr eaLnBrk="1" hangingPunct="1">
              <a:lnSpc>
                <a:spcPct val="90000"/>
              </a:lnSpc>
            </a:pPr>
            <a:r>
              <a:rPr lang="en-US" altLang="en-US" b="1" dirty="0"/>
              <a:t>Attributes</a:t>
            </a:r>
            <a:r>
              <a:rPr lang="en-US" altLang="en-US" dirty="0"/>
              <a:t> – properties of the components, or of the system under consideration</a:t>
            </a:r>
          </a:p>
          <a:p>
            <a:pPr lvl="1" eaLnBrk="1" hangingPunct="1">
              <a:lnSpc>
                <a:spcPct val="90000"/>
              </a:lnSpc>
            </a:pPr>
            <a:endParaRPr lang="en-US" altLang="en-US" dirty="0"/>
          </a:p>
          <a:p>
            <a:pPr eaLnBrk="1" hangingPunct="1">
              <a:lnSpc>
                <a:spcPct val="90000"/>
              </a:lnSpc>
            </a:pPr>
            <a:r>
              <a:rPr lang="en-US" altLang="en-US" b="1" dirty="0"/>
              <a:t>Relationships – links between components and attributes</a:t>
            </a:r>
          </a:p>
        </p:txBody>
      </p:sp>
      <p:sp>
        <p:nvSpPr>
          <p:cNvPr id="399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1B53B2F5-2437-4F63-B713-2C33D0979C90}" type="slidenum">
              <a:rPr lang="en-US" altLang="en-US" sz="1400"/>
              <a:pPr eaLnBrk="1" hangingPunct="1">
                <a:spcBef>
                  <a:spcPct val="0"/>
                </a:spcBef>
                <a:buFontTx/>
                <a:buNone/>
              </a:pPr>
              <a:t>14</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38206521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820179" y="280861"/>
            <a:ext cx="8229600" cy="792163"/>
          </a:xfrm>
        </p:spPr>
        <p:txBody>
          <a:bodyPr anchor="t"/>
          <a:lstStyle/>
          <a:p>
            <a:pPr eaLnBrk="1" hangingPunct="1"/>
            <a:r>
              <a:rPr lang="en-US" altLang="en-US" dirty="0"/>
              <a:t>System Components</a:t>
            </a:r>
          </a:p>
        </p:txBody>
      </p:sp>
      <p:sp>
        <p:nvSpPr>
          <p:cNvPr id="40963" name="Rectangle 3"/>
          <p:cNvSpPr>
            <a:spLocks noGrp="1" noChangeArrowheads="1"/>
          </p:cNvSpPr>
          <p:nvPr>
            <p:ph idx="1"/>
          </p:nvPr>
        </p:nvSpPr>
        <p:spPr>
          <a:xfrm>
            <a:off x="1228099" y="1472958"/>
            <a:ext cx="9196283" cy="4664201"/>
          </a:xfrm>
        </p:spPr>
        <p:txBody>
          <a:bodyPr>
            <a:normAutofit/>
          </a:bodyPr>
          <a:lstStyle/>
          <a:p>
            <a:pPr eaLnBrk="1" hangingPunct="1">
              <a:lnSpc>
                <a:spcPct val="90000"/>
              </a:lnSpc>
              <a:buFontTx/>
              <a:buNone/>
            </a:pPr>
            <a:r>
              <a:rPr lang="en-US" altLang="en-US" dirty="0"/>
              <a:t>The properties and behaviors of each component (or subset) of the system:</a:t>
            </a:r>
          </a:p>
          <a:p>
            <a:pPr eaLnBrk="1" hangingPunct="1">
              <a:lnSpc>
                <a:spcPct val="90000"/>
              </a:lnSpc>
            </a:pPr>
            <a:r>
              <a:rPr lang="en-US" altLang="en-US" dirty="0"/>
              <a:t>Have an effect on the properties and behaviors of the system as a whole</a:t>
            </a:r>
          </a:p>
          <a:p>
            <a:pPr eaLnBrk="1" hangingPunct="1">
              <a:lnSpc>
                <a:spcPct val="90000"/>
              </a:lnSpc>
            </a:pPr>
            <a:r>
              <a:rPr lang="en-US" altLang="en-US" dirty="0"/>
              <a:t>Impact depends on the properties and behaviors of at least one other component in the set</a:t>
            </a:r>
          </a:p>
          <a:p>
            <a:pPr eaLnBrk="1" hangingPunct="1">
              <a:lnSpc>
                <a:spcPct val="90000"/>
              </a:lnSpc>
            </a:pPr>
            <a:r>
              <a:rPr lang="en-US" altLang="en-US" dirty="0"/>
              <a:t>Components can</a:t>
            </a:r>
            <a:r>
              <a:rPr lang="en-US" altLang="en-US" b="1" dirty="0"/>
              <a:t>not</a:t>
            </a:r>
            <a:r>
              <a:rPr lang="en-US" altLang="en-US" dirty="0"/>
              <a:t> be divided into completely </a:t>
            </a:r>
            <a:r>
              <a:rPr lang="en-US" altLang="en-US" b="1" dirty="0"/>
              <a:t>in</a:t>
            </a:r>
            <a:r>
              <a:rPr lang="en-US" altLang="en-US" dirty="0"/>
              <a:t>dependent subsets</a:t>
            </a:r>
          </a:p>
        </p:txBody>
      </p:sp>
      <p:sp>
        <p:nvSpPr>
          <p:cNvPr id="409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F06D0ED-37DB-49FE-B5E8-F2AC4D579CAA}" type="slidenum">
              <a:rPr lang="en-US" altLang="en-US" sz="1400"/>
              <a:pPr eaLnBrk="1" hangingPunct="1">
                <a:spcBef>
                  <a:spcPct val="0"/>
                </a:spcBef>
                <a:buFontTx/>
                <a:buNone/>
              </a:pPr>
              <a:t>15</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11908075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81200" y="288114"/>
            <a:ext cx="8229600" cy="808038"/>
          </a:xfrm>
        </p:spPr>
        <p:txBody>
          <a:bodyPr anchor="t"/>
          <a:lstStyle/>
          <a:p>
            <a:pPr algn="ctr" eaLnBrk="1" hangingPunct="1"/>
            <a:r>
              <a:rPr lang="en-US" altLang="en-US" b="1" dirty="0"/>
              <a:t>System Components</a:t>
            </a:r>
          </a:p>
        </p:txBody>
      </p:sp>
      <p:sp>
        <p:nvSpPr>
          <p:cNvPr id="41987" name="Rectangle 3"/>
          <p:cNvSpPr>
            <a:spLocks noGrp="1" noChangeArrowheads="1"/>
          </p:cNvSpPr>
          <p:nvPr>
            <p:ph idx="1"/>
          </p:nvPr>
        </p:nvSpPr>
        <p:spPr>
          <a:xfrm>
            <a:off x="907725" y="1409851"/>
            <a:ext cx="9383168" cy="4525962"/>
          </a:xfrm>
        </p:spPr>
        <p:txBody>
          <a:bodyPr>
            <a:normAutofit/>
          </a:bodyPr>
          <a:lstStyle/>
          <a:p>
            <a:pPr eaLnBrk="1" hangingPunct="1">
              <a:lnSpc>
                <a:spcPct val="90000"/>
              </a:lnSpc>
            </a:pPr>
            <a:r>
              <a:rPr lang="en-US" altLang="en-US" sz="3200" dirty="0"/>
              <a:t>Structural Components</a:t>
            </a:r>
            <a:br>
              <a:rPr lang="en-US" altLang="en-US" sz="3200" dirty="0"/>
            </a:br>
            <a:r>
              <a:rPr lang="en-US" altLang="en-US" sz="3200" dirty="0"/>
              <a:t>- Static, but still perform an operation (or function)</a:t>
            </a:r>
          </a:p>
          <a:p>
            <a:pPr eaLnBrk="1" hangingPunct="1">
              <a:lnSpc>
                <a:spcPct val="90000"/>
              </a:lnSpc>
            </a:pPr>
            <a:r>
              <a:rPr lang="en-US" altLang="en-US" sz="3200" dirty="0"/>
              <a:t>Operating Components</a:t>
            </a:r>
            <a:br>
              <a:rPr lang="en-US" altLang="en-US" sz="3200" dirty="0"/>
            </a:br>
            <a:r>
              <a:rPr lang="en-US" altLang="en-US" sz="3200" dirty="0"/>
              <a:t>- Perform processing or control (do or change something)</a:t>
            </a:r>
          </a:p>
          <a:p>
            <a:pPr eaLnBrk="1" hangingPunct="1">
              <a:lnSpc>
                <a:spcPct val="90000"/>
              </a:lnSpc>
            </a:pPr>
            <a:r>
              <a:rPr lang="en-US" altLang="en-US" sz="3200" dirty="0"/>
              <a:t>Flow Components</a:t>
            </a:r>
            <a:br>
              <a:rPr lang="en-US" altLang="en-US" sz="3200" dirty="0"/>
            </a:br>
            <a:r>
              <a:rPr lang="en-US" altLang="en-US" sz="3200" dirty="0"/>
              <a:t>- Material, energy or information being altered</a:t>
            </a:r>
          </a:p>
        </p:txBody>
      </p:sp>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874D977-2CBE-4710-B80B-D6B996AE72C0}" type="slidenum">
              <a:rPr lang="en-US" altLang="en-US" sz="1400"/>
              <a:pPr eaLnBrk="1" hangingPunct="1">
                <a:spcBef>
                  <a:spcPct val="0"/>
                </a:spcBef>
                <a:buFontTx/>
                <a:buNone/>
              </a:pPr>
              <a:t>16</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84635626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981200" y="417709"/>
            <a:ext cx="8229600" cy="579438"/>
          </a:xfrm>
        </p:spPr>
        <p:txBody>
          <a:bodyPr anchor="t">
            <a:normAutofit fontScale="90000"/>
          </a:bodyPr>
          <a:lstStyle/>
          <a:p>
            <a:pPr algn="ctr" eaLnBrk="1" hangingPunct="1"/>
            <a:r>
              <a:rPr lang="en-US" altLang="en-US" dirty="0"/>
              <a:t>Examples of Systems</a:t>
            </a:r>
          </a:p>
        </p:txBody>
      </p:sp>
      <p:sp>
        <p:nvSpPr>
          <p:cNvPr id="44035" name="Rectangle 3"/>
          <p:cNvSpPr>
            <a:spLocks noGrp="1" noChangeArrowheads="1"/>
          </p:cNvSpPr>
          <p:nvPr>
            <p:ph sz="half" idx="1"/>
          </p:nvPr>
        </p:nvSpPr>
        <p:spPr>
          <a:xfrm>
            <a:off x="2209800" y="1524000"/>
            <a:ext cx="3810000" cy="4114800"/>
          </a:xfrm>
        </p:spPr>
        <p:txBody>
          <a:bodyPr>
            <a:normAutofit lnSpcReduction="10000"/>
          </a:bodyPr>
          <a:lstStyle/>
          <a:p>
            <a:pPr eaLnBrk="1" hangingPunct="1"/>
            <a:r>
              <a:rPr lang="en-US" altLang="en-US" sz="2200" dirty="0"/>
              <a:t>Fire Department</a:t>
            </a:r>
          </a:p>
          <a:p>
            <a:pPr eaLnBrk="1" hangingPunct="1"/>
            <a:r>
              <a:rPr lang="en-US" altLang="en-US" sz="2200" dirty="0"/>
              <a:t>University</a:t>
            </a:r>
          </a:p>
          <a:p>
            <a:pPr eaLnBrk="1" hangingPunct="1"/>
            <a:r>
              <a:rPr lang="en-US" altLang="en-US" sz="2200" dirty="0"/>
              <a:t>Interstate Highway System</a:t>
            </a:r>
          </a:p>
          <a:p>
            <a:pPr eaLnBrk="1" hangingPunct="1"/>
            <a:r>
              <a:rPr lang="en-US" altLang="en-US" sz="2200" dirty="0"/>
              <a:t>Utilities (Gas, Water, Electric, Phone, Cable, Internet)</a:t>
            </a:r>
          </a:p>
          <a:p>
            <a:pPr eaLnBrk="1" hangingPunct="1"/>
            <a:r>
              <a:rPr lang="en-US" altLang="en-US" sz="2200" dirty="0"/>
              <a:t>Computer</a:t>
            </a:r>
          </a:p>
          <a:p>
            <a:pPr eaLnBrk="1" hangingPunct="1"/>
            <a:r>
              <a:rPr lang="en-US" altLang="en-US" sz="2200" dirty="0"/>
              <a:t>Cruise ship</a:t>
            </a:r>
          </a:p>
          <a:p>
            <a:pPr eaLnBrk="1" hangingPunct="1"/>
            <a:r>
              <a:rPr lang="en-US" altLang="en-US" sz="2200" dirty="0"/>
              <a:t>Aircraft</a:t>
            </a:r>
          </a:p>
          <a:p>
            <a:pPr eaLnBrk="1" hangingPunct="1"/>
            <a:r>
              <a:rPr lang="en-US" altLang="en-US" sz="2200" dirty="0"/>
              <a:t>Corporation</a:t>
            </a:r>
          </a:p>
          <a:p>
            <a:pPr eaLnBrk="1" hangingPunct="1"/>
            <a:r>
              <a:rPr lang="en-US" altLang="en-US" sz="2200" dirty="0"/>
              <a:t>Swamp…Desert…Tree</a:t>
            </a:r>
          </a:p>
          <a:p>
            <a:pPr eaLnBrk="1" hangingPunct="1">
              <a:buFontTx/>
              <a:buNone/>
            </a:pPr>
            <a:endParaRPr lang="en-US" altLang="en-US" sz="2200" dirty="0"/>
          </a:p>
        </p:txBody>
      </p:sp>
      <p:sp>
        <p:nvSpPr>
          <p:cNvPr id="44036" name="Rectangle 4"/>
          <p:cNvSpPr>
            <a:spLocks noGrp="1" noChangeArrowheads="1"/>
          </p:cNvSpPr>
          <p:nvPr>
            <p:ph sz="half" idx="2"/>
          </p:nvPr>
        </p:nvSpPr>
        <p:spPr/>
        <p:txBody>
          <a:bodyPr>
            <a:normAutofit lnSpcReduction="10000"/>
          </a:bodyPr>
          <a:lstStyle/>
          <a:p>
            <a:pPr eaLnBrk="1" hangingPunct="1"/>
            <a:endParaRPr lang="en-US" altLang="en-US" dirty="0"/>
          </a:p>
          <a:p>
            <a:pPr algn="ctr" eaLnBrk="1" hangingPunct="1">
              <a:buFontTx/>
              <a:buNone/>
            </a:pPr>
            <a:r>
              <a:rPr lang="en-US" altLang="en-US" dirty="0"/>
              <a:t>Subsystems or… </a:t>
            </a:r>
            <a:r>
              <a:rPr lang="en-US" altLang="en-US" dirty="0" err="1"/>
              <a:t>SoS</a:t>
            </a:r>
            <a:r>
              <a:rPr lang="en-US" altLang="en-US" dirty="0"/>
              <a:t>?</a:t>
            </a:r>
          </a:p>
          <a:p>
            <a:pPr algn="ctr" eaLnBrk="1" hangingPunct="1">
              <a:buFontTx/>
              <a:buNone/>
            </a:pPr>
            <a:r>
              <a:rPr lang="en-US" altLang="en-US" dirty="0"/>
              <a:t>Environment?</a:t>
            </a:r>
          </a:p>
          <a:p>
            <a:pPr algn="ctr" eaLnBrk="1" hangingPunct="1">
              <a:buFontTx/>
              <a:buNone/>
            </a:pPr>
            <a:r>
              <a:rPr lang="en-US" altLang="en-US" dirty="0"/>
              <a:t>Inputs?</a:t>
            </a:r>
          </a:p>
          <a:p>
            <a:pPr algn="ctr" eaLnBrk="1" hangingPunct="1">
              <a:buFontTx/>
              <a:buNone/>
            </a:pPr>
            <a:r>
              <a:rPr lang="en-US" altLang="en-US" dirty="0"/>
              <a:t>Outputs?</a:t>
            </a:r>
          </a:p>
          <a:p>
            <a:pPr algn="ctr" eaLnBrk="1" hangingPunct="1">
              <a:buFontTx/>
              <a:buNone/>
            </a:pPr>
            <a:r>
              <a:rPr lang="en-US" altLang="en-US" dirty="0"/>
              <a:t>Throughput?</a:t>
            </a:r>
          </a:p>
        </p:txBody>
      </p:sp>
      <p:sp>
        <p:nvSpPr>
          <p:cNvPr id="440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9416435A-2727-4BFD-B04D-940D159B8C5C}" type="slidenum">
              <a:rPr lang="en-US" altLang="en-US" sz="1400"/>
              <a:pPr eaLnBrk="1" hangingPunct="1">
                <a:spcBef>
                  <a:spcPct val="0"/>
                </a:spcBef>
                <a:buFontTx/>
                <a:buNone/>
              </a:pPr>
              <a:t>17</a:t>
            </a:fld>
            <a:endParaRPr lang="en-US" altLang="en-US" sz="1400"/>
          </a:p>
        </p:txBody>
      </p:sp>
      <p:sp>
        <p:nvSpPr>
          <p:cNvPr id="44038" name="Line 5"/>
          <p:cNvSpPr>
            <a:spLocks noChangeShapeType="1"/>
          </p:cNvSpPr>
          <p:nvPr/>
        </p:nvSpPr>
        <p:spPr bwMode="auto">
          <a:xfrm flipV="1">
            <a:off x="6019800" y="1828800"/>
            <a:ext cx="0" cy="426720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7986352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000" t="14000" r="23076" b="20000"/>
          <a:stretch/>
        </p:blipFill>
        <p:spPr>
          <a:xfrm>
            <a:off x="7918076" y="3937370"/>
            <a:ext cx="2673724" cy="2141962"/>
          </a:xfrm>
          <a:prstGeom prst="rect">
            <a:avLst/>
          </a:prstGeom>
        </p:spPr>
      </p:pic>
      <p:sp>
        <p:nvSpPr>
          <p:cNvPr id="33794" name="Rectangle 2"/>
          <p:cNvSpPr>
            <a:spLocks noGrp="1" noChangeArrowheads="1"/>
          </p:cNvSpPr>
          <p:nvPr>
            <p:ph type="title"/>
          </p:nvPr>
        </p:nvSpPr>
        <p:spPr>
          <a:xfrm>
            <a:off x="2286000" y="990600"/>
            <a:ext cx="8534400" cy="1143000"/>
          </a:xfrm>
        </p:spPr>
        <p:txBody>
          <a:bodyPr anchor="t"/>
          <a:lstStyle/>
          <a:p>
            <a:pPr algn="l" eaLnBrk="1" hangingPunct="1"/>
            <a:r>
              <a:rPr lang="en-US" altLang="en-US" sz="3200" dirty="0">
                <a:solidFill>
                  <a:srgbClr val="402D1E"/>
                </a:solidFill>
              </a:rPr>
              <a:t>Examples of Developed System Artifacts</a:t>
            </a:r>
            <a:br>
              <a:rPr lang="en-US" altLang="en-US" sz="3200" dirty="0">
                <a:solidFill>
                  <a:srgbClr val="402D1E"/>
                </a:solidFill>
              </a:rPr>
            </a:br>
            <a:endParaRPr lang="en-US" altLang="en-US" sz="3200" dirty="0">
              <a:solidFill>
                <a:srgbClr val="402D1E"/>
              </a:solidFill>
            </a:endParaRPr>
          </a:p>
        </p:txBody>
      </p:sp>
      <p:pic>
        <p:nvPicPr>
          <p:cNvPr id="33795" name="Picture 3" descr="marspathfinde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905001" y="1965325"/>
            <a:ext cx="1830387" cy="2133600"/>
          </a:xfrm>
          <a:noFill/>
        </p:spPr>
      </p:pic>
      <p:pic>
        <p:nvPicPr>
          <p:cNvPr id="33796" name="Picture 14" descr="JPG 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792240"/>
            <a:ext cx="1842496" cy="19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18"/>
          <p:cNvSpPr>
            <a:spLocks noChangeArrowheads="1"/>
          </p:cNvSpPr>
          <p:nvPr/>
        </p:nvSpPr>
        <p:spPr bwMode="auto">
          <a:xfrm>
            <a:off x="3200401" y="4098926"/>
            <a:ext cx="1370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b="1">
                <a:solidFill>
                  <a:srgbClr val="FFFF00"/>
                </a:solidFill>
                <a:latin typeface="Verdana" panose="020B0604030504040204" pitchFamily="34" charset="0"/>
              </a:rPr>
              <a:t>F/A-18F</a:t>
            </a:r>
          </a:p>
        </p:txBody>
      </p:sp>
      <p:sp>
        <p:nvSpPr>
          <p:cNvPr id="33798" name="Rectangle 23"/>
          <p:cNvSpPr>
            <a:spLocks noChangeArrowheads="1"/>
          </p:cNvSpPr>
          <p:nvPr/>
        </p:nvSpPr>
        <p:spPr bwMode="auto">
          <a:xfrm>
            <a:off x="6705601" y="6291265"/>
            <a:ext cx="1362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err="1">
                <a:solidFill>
                  <a:srgbClr val="FFFFFF"/>
                </a:solidFill>
                <a:latin typeface="Verdana" panose="020B0604030504040204" pitchFamily="34" charset="0"/>
              </a:rPr>
              <a:t>ScanEagle</a:t>
            </a:r>
            <a:endParaRPr lang="en-US" altLang="en-US" sz="1600" b="1" dirty="0">
              <a:solidFill>
                <a:srgbClr val="FFFFFF"/>
              </a:solidFill>
              <a:latin typeface="Verdana" panose="020B0604030504040204" pitchFamily="34" charset="0"/>
            </a:endParaRPr>
          </a:p>
        </p:txBody>
      </p:sp>
      <p:graphicFrame>
        <p:nvGraphicFramePr>
          <p:cNvPr id="33799" name="Object 2"/>
          <p:cNvGraphicFramePr>
            <a:graphicFrameLocks noChangeAspect="1"/>
          </p:cNvGraphicFramePr>
          <p:nvPr/>
        </p:nvGraphicFramePr>
        <p:xfrm>
          <a:off x="1815104" y="3962400"/>
          <a:ext cx="2359378" cy="1676400"/>
        </p:xfrm>
        <a:graphic>
          <a:graphicData uri="http://schemas.openxmlformats.org/presentationml/2006/ole">
            <mc:AlternateContent xmlns:mc="http://schemas.openxmlformats.org/markup-compatibility/2006">
              <mc:Choice xmlns:v="urn:schemas-microsoft-com:vml" Requires="v">
                <p:oleObj name="Photo Editor Photo" r:id="rId5" imgW="2029108" imgH="1514686" progId="">
                  <p:embed/>
                </p:oleObj>
              </mc:Choice>
              <mc:Fallback>
                <p:oleObj name="Photo Editor Photo" r:id="rId5" imgW="2029108" imgH="151468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5104" y="3962400"/>
                        <a:ext cx="2359378" cy="1676400"/>
                      </a:xfrm>
                      <a:prstGeom prst="rect">
                        <a:avLst/>
                      </a:prstGeom>
                      <a:noFill/>
                      <a:ln>
                        <a:noFill/>
                      </a:ln>
                      <a:effectLst/>
                    </p:spPr>
                  </p:pic>
                </p:oleObj>
              </mc:Fallback>
            </mc:AlternateContent>
          </a:graphicData>
        </a:graphic>
      </p:graphicFrame>
      <p:sp>
        <p:nvSpPr>
          <p:cNvPr id="33800" name="Rectangle 27"/>
          <p:cNvSpPr>
            <a:spLocks noChangeArrowheads="1"/>
          </p:cNvSpPr>
          <p:nvPr/>
        </p:nvSpPr>
        <p:spPr bwMode="auto">
          <a:xfrm>
            <a:off x="2057401" y="5224464"/>
            <a:ext cx="663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B1-B</a:t>
            </a:r>
          </a:p>
        </p:txBody>
      </p:sp>
      <p:pic>
        <p:nvPicPr>
          <p:cNvPr id="33801" name="Picture 2" descr="untitl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0" y="1744266"/>
            <a:ext cx="2514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Rectangle 36"/>
          <p:cNvSpPr>
            <a:spLocks noChangeArrowheads="1"/>
          </p:cNvSpPr>
          <p:nvPr/>
        </p:nvSpPr>
        <p:spPr bwMode="auto">
          <a:xfrm>
            <a:off x="6477000" y="1795464"/>
            <a:ext cx="2057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Boeing 787</a:t>
            </a:r>
          </a:p>
        </p:txBody>
      </p:sp>
      <p:graphicFrame>
        <p:nvGraphicFramePr>
          <p:cNvPr id="33803" name="Object 3"/>
          <p:cNvGraphicFramePr>
            <a:graphicFrameLocks noGrp="1" noChangeAspect="1"/>
          </p:cNvGraphicFramePr>
          <p:nvPr/>
        </p:nvGraphicFramePr>
        <p:xfrm>
          <a:off x="3810000" y="1828800"/>
          <a:ext cx="2514600" cy="2209800"/>
        </p:xfrm>
        <a:graphic>
          <a:graphicData uri="http://schemas.openxmlformats.org/presentationml/2006/ole">
            <mc:AlternateContent xmlns:mc="http://schemas.openxmlformats.org/markup-compatibility/2006">
              <mc:Choice xmlns:v="urn:schemas-microsoft-com:vml" Requires="v">
                <p:oleObj name="Photo Editor Photo" r:id="rId8" imgW="2172003" imgH="1628571" progId="">
                  <p:embed/>
                </p:oleObj>
              </mc:Choice>
              <mc:Fallback>
                <p:oleObj name="Photo Editor Photo" r:id="rId8" imgW="2172003" imgH="1628571" progId="">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1828800"/>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4" name="Rectangle 32"/>
          <p:cNvSpPr>
            <a:spLocks noChangeArrowheads="1"/>
          </p:cNvSpPr>
          <p:nvPr/>
        </p:nvSpPr>
        <p:spPr bwMode="auto">
          <a:xfrm>
            <a:off x="4876801" y="1905000"/>
            <a:ext cx="860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F/A -18</a:t>
            </a:r>
          </a:p>
        </p:txBody>
      </p:sp>
      <p:sp>
        <p:nvSpPr>
          <p:cNvPr id="33805" name="Rectangle 22"/>
          <p:cNvSpPr>
            <a:spLocks noChangeArrowheads="1"/>
          </p:cNvSpPr>
          <p:nvPr/>
        </p:nvSpPr>
        <p:spPr bwMode="auto">
          <a:xfrm>
            <a:off x="2286001" y="2024064"/>
            <a:ext cx="1482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a:solidFill>
                  <a:schemeClr val="bg1"/>
                </a:solidFill>
                <a:latin typeface="Verdana" panose="020B0604030504040204" pitchFamily="34" charset="0"/>
              </a:rPr>
              <a:t>Mars Rover</a:t>
            </a:r>
          </a:p>
        </p:txBody>
      </p:sp>
      <p:pic>
        <p:nvPicPr>
          <p:cNvPr id="33806" name="Picture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191000"/>
            <a:ext cx="2819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Rectangle 28"/>
          <p:cNvSpPr>
            <a:spLocks noChangeArrowheads="1"/>
          </p:cNvSpPr>
          <p:nvPr/>
        </p:nvSpPr>
        <p:spPr bwMode="auto">
          <a:xfrm>
            <a:off x="5410200" y="5876926"/>
            <a:ext cx="62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C-17</a:t>
            </a:r>
          </a:p>
        </p:txBody>
      </p:sp>
      <p:sp>
        <p:nvSpPr>
          <p:cNvPr id="2" name="Slide Number Placeholder 1"/>
          <p:cNvSpPr>
            <a:spLocks noGrp="1"/>
          </p:cNvSpPr>
          <p:nvPr>
            <p:ph type="sldNum" sz="quarter" idx="12"/>
          </p:nvPr>
        </p:nvSpPr>
        <p:spPr/>
        <p:txBody>
          <a:bodyPr/>
          <a:lstStyle/>
          <a:p>
            <a:fld id="{193F3CE8-FC22-4BAA-A80C-D19C791B0A50}" type="slidenum">
              <a:rPr lang="en-US" altLang="en-US" smtClean="0"/>
              <a:pPr/>
              <a:t>18</a:t>
            </a:fld>
            <a:endParaRPr lang="en-US" altLang="en-US" dirty="0"/>
          </a:p>
        </p:txBody>
      </p:sp>
      <p:sp>
        <p:nvSpPr>
          <p:cNvPr id="20" name="Rectangle 23"/>
          <p:cNvSpPr>
            <a:spLocks noChangeArrowheads="1"/>
          </p:cNvSpPr>
          <p:nvPr/>
        </p:nvSpPr>
        <p:spPr bwMode="auto">
          <a:xfrm>
            <a:off x="8162925" y="5638800"/>
            <a:ext cx="2367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USS Gerald R. Ford</a:t>
            </a:r>
          </a:p>
        </p:txBody>
      </p:sp>
      <p:sp>
        <p:nvSpPr>
          <p:cNvPr id="4" name="Footer Placeholder 3"/>
          <p:cNvSpPr>
            <a:spLocks noGrp="1"/>
          </p:cNvSpPr>
          <p:nvPr>
            <p:ph type="ftr" sz="quarter" idx="11"/>
          </p:nvPr>
        </p:nvSpPr>
        <p:spPr/>
        <p:txBody>
          <a:bodyPr/>
          <a:lstStyle/>
          <a:p>
            <a:pPr>
              <a:defRPr/>
            </a:pPr>
            <a:r>
              <a:rPr lang="en-US"/>
              <a:t>Dr. Lou Pape SysEng5101</a:t>
            </a:r>
          </a:p>
        </p:txBody>
      </p:sp>
      <p:pic>
        <p:nvPicPr>
          <p:cNvPr id="5" name="Picture 4"/>
          <p:cNvPicPr>
            <a:picLocks noChangeAspect="1"/>
          </p:cNvPicPr>
          <p:nvPr/>
        </p:nvPicPr>
        <p:blipFill>
          <a:blip r:embed="rId11"/>
          <a:stretch>
            <a:fillRect/>
          </a:stretch>
        </p:blipFill>
        <p:spPr>
          <a:xfrm>
            <a:off x="8818749" y="1795463"/>
            <a:ext cx="1893234" cy="2076450"/>
          </a:xfrm>
          <a:prstGeom prst="rect">
            <a:avLst/>
          </a:prstGeom>
        </p:spPr>
      </p:pic>
      <p:sp>
        <p:nvSpPr>
          <p:cNvPr id="22" name="Rectangle 36"/>
          <p:cNvSpPr>
            <a:spLocks noChangeArrowheads="1"/>
          </p:cNvSpPr>
          <p:nvPr/>
        </p:nvSpPr>
        <p:spPr bwMode="auto">
          <a:xfrm>
            <a:off x="8788146" y="1863329"/>
            <a:ext cx="2057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Insulin Pump</a:t>
            </a:r>
          </a:p>
        </p:txBody>
      </p:sp>
    </p:spTree>
    <p:extLst>
      <p:ext uri="{BB962C8B-B14F-4D97-AF65-F5344CB8AC3E}">
        <p14:creationId xmlns:p14="http://schemas.microsoft.com/office/powerpoint/2010/main" val="222386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2362200" y="6096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a:solidFill>
                  <a:srgbClr val="990000"/>
                </a:solidFill>
              </a:rPr>
              <a:t>System Engineering</a:t>
            </a:r>
            <a:endParaRPr lang="en-IN" sz="2400">
              <a:solidFill>
                <a:srgbClr val="990000"/>
              </a:solidFill>
            </a:endParaRPr>
          </a:p>
        </p:txBody>
      </p:sp>
      <p:sp>
        <p:nvSpPr>
          <p:cNvPr id="9219" name="TextBox 3"/>
          <p:cNvSpPr txBox="1">
            <a:spLocks noChangeArrowheads="1"/>
          </p:cNvSpPr>
          <p:nvPr/>
        </p:nvSpPr>
        <p:spPr bwMode="auto">
          <a:xfrm>
            <a:off x="2438400" y="1279526"/>
            <a:ext cx="7696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ts val="2400"/>
              </a:lnSpc>
            </a:pPr>
            <a:r>
              <a:rPr lang="en-US" sz="2200" dirty="0"/>
              <a:t>Systems Engineering is a top-down, </a:t>
            </a:r>
            <a:r>
              <a:rPr lang="en-US" sz="2200" u="sng" dirty="0"/>
              <a:t>life-cycle</a:t>
            </a:r>
            <a:r>
              <a:rPr lang="en-US" sz="2200" dirty="0"/>
              <a:t> approach </a:t>
            </a:r>
          </a:p>
          <a:p>
            <a:pPr algn="just">
              <a:lnSpc>
                <a:spcPts val="2400"/>
              </a:lnSpc>
            </a:pPr>
            <a:r>
              <a:rPr lang="en-US" sz="2200" dirty="0"/>
              <a:t>to the design, development, and deployment of </a:t>
            </a:r>
          </a:p>
          <a:p>
            <a:pPr algn="just">
              <a:lnSpc>
                <a:spcPts val="2400"/>
              </a:lnSpc>
            </a:pPr>
            <a:r>
              <a:rPr lang="en-US" sz="2200" dirty="0"/>
              <a:t>large-scale systems, processes, or operations to meet </a:t>
            </a:r>
          </a:p>
          <a:p>
            <a:pPr algn="just">
              <a:lnSpc>
                <a:spcPts val="2400"/>
              </a:lnSpc>
            </a:pPr>
            <a:r>
              <a:rPr lang="en-US" sz="2200" dirty="0"/>
              <a:t>the effective needs of users and stakeholders in a </a:t>
            </a:r>
          </a:p>
          <a:p>
            <a:pPr algn="just">
              <a:lnSpc>
                <a:spcPts val="2400"/>
              </a:lnSpc>
            </a:pPr>
            <a:r>
              <a:rPr lang="en-US" sz="2200" dirty="0"/>
              <a:t>cost-effective, high-quality way. </a:t>
            </a:r>
          </a:p>
          <a:p>
            <a:pPr algn="just">
              <a:lnSpc>
                <a:spcPts val="2400"/>
              </a:lnSpc>
            </a:pPr>
            <a:endParaRPr lang="en-IN" sz="2200" dirty="0"/>
          </a:p>
        </p:txBody>
      </p:sp>
      <p:sp>
        <p:nvSpPr>
          <p:cNvPr id="9223" name="Text Box 7"/>
          <p:cNvSpPr txBox="1">
            <a:spLocks noChangeArrowheads="1"/>
          </p:cNvSpPr>
          <p:nvPr/>
        </p:nvSpPr>
        <p:spPr bwMode="auto">
          <a:xfrm>
            <a:off x="2293938" y="2971801"/>
            <a:ext cx="64770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Font typeface="Arial" panose="020B0604020202020204" pitchFamily="34" charset="0"/>
              <a:buChar char="•"/>
            </a:pPr>
            <a:r>
              <a:rPr lang="en-US" sz="2200"/>
              <a:t>	An organised and systematic way of design</a:t>
            </a:r>
          </a:p>
          <a:p>
            <a:endParaRPr lang="en-US" sz="2200"/>
          </a:p>
        </p:txBody>
      </p:sp>
      <p:sp>
        <p:nvSpPr>
          <p:cNvPr id="9224" name="Text Box 8"/>
          <p:cNvSpPr txBox="1">
            <a:spLocks noChangeArrowheads="1"/>
          </p:cNvSpPr>
          <p:nvPr/>
        </p:nvSpPr>
        <p:spPr bwMode="auto">
          <a:xfrm>
            <a:off x="2286000" y="3505201"/>
            <a:ext cx="68659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Font typeface="Arial" panose="020B0604020202020204" pitchFamily="34" charset="0"/>
              <a:buChar char="•"/>
            </a:pPr>
            <a:r>
              <a:rPr lang="en-US" sz="2200"/>
              <a:t> 	Considers all the factors involved in the design</a:t>
            </a:r>
          </a:p>
          <a:p>
            <a:endParaRPr lang="en-US" sz="2200"/>
          </a:p>
        </p:txBody>
      </p:sp>
      <p:sp>
        <p:nvSpPr>
          <p:cNvPr id="9225" name="Text Box 9"/>
          <p:cNvSpPr txBox="1">
            <a:spLocks noChangeArrowheads="1"/>
          </p:cNvSpPr>
          <p:nvPr/>
        </p:nvSpPr>
        <p:spPr bwMode="auto">
          <a:xfrm>
            <a:off x="2286001" y="4206876"/>
            <a:ext cx="7216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 typeface="Arial" panose="020B0604020202020204" pitchFamily="34" charset="0"/>
              <a:buChar char="•"/>
            </a:pPr>
            <a:r>
              <a:rPr lang="en-US" sz="2200"/>
              <a:t>           Integrates all the disciplines and specialty groups</a:t>
            </a:r>
          </a:p>
          <a:p>
            <a:pPr>
              <a:lnSpc>
                <a:spcPts val="2400"/>
              </a:lnSpc>
            </a:pPr>
            <a:r>
              <a:rPr lang="en-US" sz="2200"/>
              <a:t>	 into a team 	effort</a:t>
            </a:r>
          </a:p>
          <a:p>
            <a:pPr>
              <a:lnSpc>
                <a:spcPts val="2400"/>
              </a:lnSpc>
            </a:pPr>
            <a:endParaRPr lang="en-US" sz="2200"/>
          </a:p>
        </p:txBody>
      </p:sp>
      <p:sp>
        <p:nvSpPr>
          <p:cNvPr id="9227" name="Text Box 11"/>
          <p:cNvSpPr txBox="1">
            <a:spLocks noChangeArrowheads="1"/>
          </p:cNvSpPr>
          <p:nvPr/>
        </p:nvSpPr>
        <p:spPr bwMode="auto">
          <a:xfrm>
            <a:off x="2286001" y="4953001"/>
            <a:ext cx="73501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Tx/>
              <a:buChar char="•"/>
            </a:pPr>
            <a:r>
              <a:rPr lang="en-US" sz="2200"/>
              <a:t>	Ensures the business and customer needs of all </a:t>
            </a:r>
          </a:p>
          <a:p>
            <a:pPr>
              <a:lnSpc>
                <a:spcPts val="2400"/>
              </a:lnSpc>
            </a:pPr>
            <a:r>
              <a:rPr lang="en-US" sz="2200"/>
              <a:t>	stakeholders and ensures a system that meets the</a:t>
            </a:r>
          </a:p>
          <a:p>
            <a:pPr>
              <a:lnSpc>
                <a:spcPts val="2400"/>
              </a:lnSpc>
            </a:pPr>
            <a:r>
              <a:rPr lang="en-US" sz="2200"/>
              <a:t>	 user needs </a:t>
            </a:r>
          </a:p>
        </p:txBody>
      </p:sp>
    </p:spTree>
    <p:extLst>
      <p:ext uri="{BB962C8B-B14F-4D97-AF65-F5344CB8AC3E}">
        <p14:creationId xmlns:p14="http://schemas.microsoft.com/office/powerpoint/2010/main" val="595291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223"/>
                                        </p:tgtEl>
                                        <p:attrNameLst>
                                          <p:attrName>style.visibility</p:attrName>
                                        </p:attrNameLst>
                                      </p:cBhvr>
                                      <p:to>
                                        <p:strVal val="visible"/>
                                      </p:to>
                                    </p:set>
                                    <p:anim calcmode="lin" valueType="num">
                                      <p:cBhvr additive="base">
                                        <p:cTn id="12" dur="500" fill="hold"/>
                                        <p:tgtEl>
                                          <p:spTgt spid="9223"/>
                                        </p:tgtEl>
                                        <p:attrNameLst>
                                          <p:attrName>ppt_x</p:attrName>
                                        </p:attrNameLst>
                                      </p:cBhvr>
                                      <p:tavLst>
                                        <p:tav tm="0">
                                          <p:val>
                                            <p:strVal val="1+#ppt_w/2"/>
                                          </p:val>
                                        </p:tav>
                                        <p:tav tm="100000">
                                          <p:val>
                                            <p:strVal val="#ppt_x"/>
                                          </p:val>
                                        </p:tav>
                                      </p:tavLst>
                                    </p:anim>
                                    <p:anim calcmode="lin" valueType="num">
                                      <p:cBhvr additive="base">
                                        <p:cTn id="13" dur="500" fill="hold"/>
                                        <p:tgtEl>
                                          <p:spTgt spid="922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224"/>
                                        </p:tgtEl>
                                        <p:attrNameLst>
                                          <p:attrName>style.visibility</p:attrName>
                                        </p:attrNameLst>
                                      </p:cBhvr>
                                      <p:to>
                                        <p:strVal val="visible"/>
                                      </p:to>
                                    </p:set>
                                    <p:anim calcmode="lin" valueType="num">
                                      <p:cBhvr additive="base">
                                        <p:cTn id="18" dur="500" fill="hold"/>
                                        <p:tgtEl>
                                          <p:spTgt spid="9224"/>
                                        </p:tgtEl>
                                        <p:attrNameLst>
                                          <p:attrName>ppt_x</p:attrName>
                                        </p:attrNameLst>
                                      </p:cBhvr>
                                      <p:tavLst>
                                        <p:tav tm="0">
                                          <p:val>
                                            <p:strVal val="0-#ppt_w/2"/>
                                          </p:val>
                                        </p:tav>
                                        <p:tav tm="100000">
                                          <p:val>
                                            <p:strVal val="#ppt_x"/>
                                          </p:val>
                                        </p:tav>
                                      </p:tavLst>
                                    </p:anim>
                                    <p:anim calcmode="lin" valueType="num">
                                      <p:cBhvr additive="base">
                                        <p:cTn id="19" dur="500" fill="hold"/>
                                        <p:tgtEl>
                                          <p:spTgt spid="922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9225"/>
                                        </p:tgtEl>
                                        <p:attrNameLst>
                                          <p:attrName>style.visibility</p:attrName>
                                        </p:attrNameLst>
                                      </p:cBhvr>
                                      <p:to>
                                        <p:strVal val="visible"/>
                                      </p:to>
                                    </p:set>
                                    <p:anim calcmode="lin" valueType="num">
                                      <p:cBhvr additive="base">
                                        <p:cTn id="24" dur="500" fill="hold"/>
                                        <p:tgtEl>
                                          <p:spTgt spid="9225"/>
                                        </p:tgtEl>
                                        <p:attrNameLst>
                                          <p:attrName>ppt_x</p:attrName>
                                        </p:attrNameLst>
                                      </p:cBhvr>
                                      <p:tavLst>
                                        <p:tav tm="0">
                                          <p:val>
                                            <p:strVal val="1+#ppt_w/2"/>
                                          </p:val>
                                        </p:tav>
                                        <p:tav tm="100000">
                                          <p:val>
                                            <p:strVal val="#ppt_x"/>
                                          </p:val>
                                        </p:tav>
                                      </p:tavLst>
                                    </p:anim>
                                    <p:anim calcmode="lin" valueType="num">
                                      <p:cBhvr additive="base">
                                        <p:cTn id="25"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227"/>
                                        </p:tgtEl>
                                        <p:attrNameLst>
                                          <p:attrName>style.visibility</p:attrName>
                                        </p:attrNameLst>
                                      </p:cBhvr>
                                      <p:to>
                                        <p:strVal val="visible"/>
                                      </p:to>
                                    </p:set>
                                    <p:anim calcmode="lin" valueType="num">
                                      <p:cBhvr additive="base">
                                        <p:cTn id="30" dur="500" fill="hold"/>
                                        <p:tgtEl>
                                          <p:spTgt spid="9227"/>
                                        </p:tgtEl>
                                        <p:attrNameLst>
                                          <p:attrName>ppt_x</p:attrName>
                                        </p:attrNameLst>
                                      </p:cBhvr>
                                      <p:tavLst>
                                        <p:tav tm="0">
                                          <p:val>
                                            <p:strVal val="0-#ppt_w/2"/>
                                          </p:val>
                                        </p:tav>
                                        <p:tav tm="100000">
                                          <p:val>
                                            <p:strVal val="#ppt_x"/>
                                          </p:val>
                                        </p:tav>
                                      </p:tavLst>
                                    </p:anim>
                                    <p:anim calcmode="lin" valueType="num">
                                      <p:cBhvr additive="base">
                                        <p:cTn id="31" dur="500" fill="hold"/>
                                        <p:tgtEl>
                                          <p:spTgt spid="9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3" grpId="0"/>
      <p:bldP spid="9224" grpId="0"/>
      <p:bldP spid="9225" grpId="0"/>
      <p:bldP spid="92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200" y="461556"/>
            <a:ext cx="8229600" cy="808038"/>
          </a:xfrm>
        </p:spPr>
        <p:txBody>
          <a:bodyPr anchor="t"/>
          <a:lstStyle/>
          <a:p>
            <a:pPr eaLnBrk="1" hangingPunct="1"/>
            <a:r>
              <a:rPr lang="en-US" altLang="en-US" b="1" dirty="0"/>
              <a:t>System Definitions</a:t>
            </a:r>
          </a:p>
        </p:txBody>
      </p:sp>
      <p:sp>
        <p:nvSpPr>
          <p:cNvPr id="38915" name="Rectangle 3"/>
          <p:cNvSpPr>
            <a:spLocks noGrp="1" noChangeArrowheads="1"/>
          </p:cNvSpPr>
          <p:nvPr>
            <p:ph idx="1"/>
          </p:nvPr>
        </p:nvSpPr>
        <p:spPr>
          <a:xfrm>
            <a:off x="1161355" y="1424122"/>
            <a:ext cx="9096166" cy="3962400"/>
          </a:xfrm>
        </p:spPr>
        <p:txBody>
          <a:bodyPr/>
          <a:lstStyle/>
          <a:p>
            <a:pPr eaLnBrk="1" hangingPunct="1"/>
            <a:r>
              <a:rPr lang="en-US" altLang="en-US" b="1" dirty="0"/>
              <a:t>System</a:t>
            </a:r>
            <a:br>
              <a:rPr lang="en-US" altLang="en-US" dirty="0"/>
            </a:br>
            <a:r>
              <a:rPr lang="en-US" altLang="en-US" dirty="0"/>
              <a:t>- A combination of elements forming</a:t>
            </a:r>
            <a:br>
              <a:rPr lang="en-US" altLang="en-US" dirty="0"/>
            </a:br>
            <a:r>
              <a:rPr lang="en-US" altLang="en-US" dirty="0"/>
              <a:t>a complex whole</a:t>
            </a:r>
          </a:p>
          <a:p>
            <a:pPr eaLnBrk="1" hangingPunct="1"/>
            <a:r>
              <a:rPr lang="en-US" altLang="en-US" b="1" dirty="0"/>
              <a:t>System’s Function</a:t>
            </a:r>
            <a:r>
              <a:rPr lang="en-US" altLang="en-US" dirty="0"/>
              <a:t> (Purposeful Action)</a:t>
            </a:r>
            <a:br>
              <a:rPr lang="en-US" altLang="en-US" dirty="0"/>
            </a:br>
            <a:r>
              <a:rPr lang="en-US" altLang="en-US" dirty="0"/>
              <a:t>- A system is a set of interrelated components </a:t>
            </a:r>
            <a:r>
              <a:rPr lang="en-US" altLang="en-US" i="1" dirty="0"/>
              <a:t>working together</a:t>
            </a:r>
            <a:r>
              <a:rPr lang="en-US" altLang="en-US" dirty="0"/>
              <a:t> toward some common objective or purpose</a:t>
            </a:r>
            <a:endParaRPr lang="en-US" altLang="en-US" b="1" dirty="0"/>
          </a:p>
          <a:p>
            <a:pPr eaLnBrk="1" hangingPunct="1"/>
            <a:r>
              <a:rPr lang="en-US" altLang="en-US" dirty="0">
                <a:solidFill>
                  <a:srgbClr val="FF0000"/>
                </a:solidFill>
              </a:rPr>
              <a:t>Systems Engineers deal with </a:t>
            </a:r>
            <a:r>
              <a:rPr lang="en-US" altLang="en-US" i="1" dirty="0">
                <a:solidFill>
                  <a:srgbClr val="FF0000"/>
                </a:solidFill>
              </a:rPr>
              <a:t>man-made systems</a:t>
            </a:r>
          </a:p>
        </p:txBody>
      </p:sp>
      <p:sp>
        <p:nvSpPr>
          <p:cNvPr id="389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F90A6C1D-1DC6-4B58-9FB6-488C10C2C2B0}" type="slidenum">
              <a:rPr lang="en-US" altLang="en-US" sz="1400"/>
              <a:pPr eaLnBrk="1" hangingPunct="1">
                <a:spcBef>
                  <a:spcPct val="0"/>
                </a:spcBef>
                <a:buFontTx/>
                <a:buNone/>
              </a:pPr>
              <a:t>2</a:t>
            </a:fld>
            <a:endParaRPr lang="en-US" altLang="en-US" sz="1400"/>
          </a:p>
        </p:txBody>
      </p:sp>
      <p:pic>
        <p:nvPicPr>
          <p:cNvPr id="38917" name="Picture 4"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9925" y="5166780"/>
            <a:ext cx="2962275"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847159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ftr" sz="quarter" idx="11"/>
          </p:nvPr>
        </p:nvSpPr>
        <p:spPr/>
        <p:txBody>
          <a:bodyPr/>
          <a:lstStyle/>
          <a:p>
            <a:pPr>
              <a:defRPr/>
            </a:pPr>
            <a:r>
              <a:rPr lang="en-US"/>
              <a:t>T Asokan   ED309</a:t>
            </a:r>
          </a:p>
        </p:txBody>
      </p:sp>
      <p:sp>
        <p:nvSpPr>
          <p:cNvPr id="16387" name="Rectangle 2"/>
          <p:cNvSpPr>
            <a:spLocks noChangeArrowheads="1"/>
          </p:cNvSpPr>
          <p:nvPr/>
        </p:nvSpPr>
        <p:spPr bwMode="auto">
          <a:xfrm>
            <a:off x="2438400" y="228600"/>
            <a:ext cx="7239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2400"/>
          </a:p>
          <a:p>
            <a:r>
              <a:rPr lang="en-US" sz="3400" b="1">
                <a:solidFill>
                  <a:srgbClr val="990000"/>
                </a:solidFill>
              </a:rPr>
              <a:t>Engineering</a:t>
            </a:r>
          </a:p>
          <a:p>
            <a:endParaRPr lang="en-US" sz="3400">
              <a:solidFill>
                <a:srgbClr val="990000"/>
              </a:solidFill>
            </a:endParaRPr>
          </a:p>
          <a:p>
            <a:r>
              <a:rPr lang="en-US" sz="2400"/>
              <a:t>The process of devising a system, component, or process to meet desired needs. It is a decision-making process (often iterative) in which the basic sciences, mathematics, and engineering sciences are applied to convert resources optimally to meet a stated objective. </a:t>
            </a:r>
          </a:p>
          <a:p>
            <a:endParaRPr lang="en-US" sz="2400"/>
          </a:p>
          <a:p>
            <a:r>
              <a:rPr lang="en-US" sz="2400"/>
              <a:t>–Accreditation Board for Engineering and Technology</a:t>
            </a:r>
          </a:p>
        </p:txBody>
      </p:sp>
    </p:spTree>
    <p:extLst>
      <p:ext uri="{BB962C8B-B14F-4D97-AF65-F5344CB8AC3E}">
        <p14:creationId xmlns:p14="http://schemas.microsoft.com/office/powerpoint/2010/main" val="189166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
          <p:cNvSpPr txBox="1">
            <a:spLocks noChangeArrowheads="1"/>
          </p:cNvSpPr>
          <p:nvPr/>
        </p:nvSpPr>
        <p:spPr bwMode="auto">
          <a:xfrm>
            <a:off x="2362200" y="609600"/>
            <a:ext cx="6096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rgbClr val="990000"/>
                </a:solidFill>
              </a:rPr>
              <a:t>Then, What is a System? </a:t>
            </a:r>
            <a:endParaRPr lang="en-US" sz="3200">
              <a:solidFill>
                <a:srgbClr val="990000"/>
              </a:solidFill>
            </a:endParaRPr>
          </a:p>
        </p:txBody>
      </p:sp>
      <p:sp>
        <p:nvSpPr>
          <p:cNvPr id="17411" name="Text Box 7"/>
          <p:cNvSpPr txBox="1">
            <a:spLocks noChangeArrowheads="1"/>
          </p:cNvSpPr>
          <p:nvPr/>
        </p:nvSpPr>
        <p:spPr bwMode="auto">
          <a:xfrm>
            <a:off x="2362200" y="1355726"/>
            <a:ext cx="75438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pPr>
            <a:r>
              <a:rPr lang="en-US" sz="2400" b="1"/>
              <a:t>a. 	</a:t>
            </a:r>
            <a:r>
              <a:rPr lang="en-US" sz="2400"/>
              <a:t>A group of interacting, interrelated, or 	interdependent elements forming a complex 	whole.</a:t>
            </a:r>
            <a:endParaRPr lang="en-US" sz="2400" b="1"/>
          </a:p>
          <a:p>
            <a:pPr>
              <a:lnSpc>
                <a:spcPts val="2400"/>
              </a:lnSpc>
            </a:pPr>
            <a:r>
              <a:rPr lang="en-US" sz="2400" b="1"/>
              <a:t>b. 	</a:t>
            </a:r>
            <a:r>
              <a:rPr lang="en-US" sz="2400"/>
              <a:t>A functionally related group of elements, 	:  The human body regarded as a 	functional physiological unit.</a:t>
            </a:r>
            <a:endParaRPr lang="en-US" sz="2400" b="1"/>
          </a:p>
          <a:p>
            <a:pPr>
              <a:lnSpc>
                <a:spcPts val="2400"/>
              </a:lnSpc>
            </a:pPr>
            <a:r>
              <a:rPr lang="en-US" sz="2400" b="1"/>
              <a:t>c. 	</a:t>
            </a:r>
            <a:r>
              <a:rPr lang="en-US" sz="2400"/>
              <a:t>An organism as a whole, especially with regard 	to its vital processes or functions.</a:t>
            </a:r>
            <a:endParaRPr lang="en-US" sz="2400" b="1"/>
          </a:p>
          <a:p>
            <a:pPr>
              <a:lnSpc>
                <a:spcPts val="2400"/>
              </a:lnSpc>
            </a:pPr>
            <a:r>
              <a:rPr lang="en-US" sz="2400" b="1"/>
              <a:t>d. 	</a:t>
            </a:r>
            <a:r>
              <a:rPr lang="en-US" sz="2400"/>
              <a:t>A group of physiologically or anatomically 	complementary organs or parts: </a:t>
            </a:r>
            <a:r>
              <a:rPr lang="en-US" sz="2400" i="1"/>
              <a:t>the nervous 	system; the skeletal system.</a:t>
            </a:r>
            <a:endParaRPr lang="en-US" sz="2400" b="1"/>
          </a:p>
          <a:p>
            <a:pPr>
              <a:lnSpc>
                <a:spcPts val="2400"/>
              </a:lnSpc>
            </a:pPr>
            <a:r>
              <a:rPr lang="en-US" sz="2400" b="1"/>
              <a:t>e. 	</a:t>
            </a:r>
            <a:r>
              <a:rPr lang="en-US" sz="2400"/>
              <a:t>A group of interacting mechanical or electrical 	components.</a:t>
            </a:r>
            <a:endParaRPr lang="en-US" sz="2400" b="1"/>
          </a:p>
          <a:p>
            <a:pPr>
              <a:lnSpc>
                <a:spcPts val="2400"/>
              </a:lnSpc>
            </a:pPr>
            <a:r>
              <a:rPr lang="en-US" sz="2400" b="1"/>
              <a:t>f. 	</a:t>
            </a:r>
            <a:r>
              <a:rPr lang="en-US" sz="2400"/>
              <a:t>A network of related computer software, 	hardware, and data transmission devices.</a:t>
            </a:r>
          </a:p>
        </p:txBody>
      </p:sp>
    </p:spTree>
    <p:extLst>
      <p:ext uri="{BB962C8B-B14F-4D97-AF65-F5344CB8AC3E}">
        <p14:creationId xmlns:p14="http://schemas.microsoft.com/office/powerpoint/2010/main" val="181155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4"/>
          <p:cNvSpPr txBox="1">
            <a:spLocks noChangeArrowheads="1"/>
          </p:cNvSpPr>
          <p:nvPr/>
        </p:nvSpPr>
        <p:spPr bwMode="auto">
          <a:xfrm>
            <a:off x="2226486" y="1918049"/>
            <a:ext cx="7086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3000" dirty="0"/>
              <a:t>A </a:t>
            </a:r>
            <a:r>
              <a:rPr lang="en-US" sz="3000" i="1" dirty="0">
                <a:solidFill>
                  <a:schemeClr val="accent2"/>
                </a:solidFill>
              </a:rPr>
              <a:t>system</a:t>
            </a:r>
            <a:r>
              <a:rPr lang="en-US" sz="3000" dirty="0"/>
              <a:t> is commonly defined to be a collection of hardware, software, people, facilities, and procedures </a:t>
            </a:r>
            <a:r>
              <a:rPr lang="en-US" sz="3000" dirty="0" err="1"/>
              <a:t>organised</a:t>
            </a:r>
            <a:r>
              <a:rPr lang="en-US" sz="3000" dirty="0"/>
              <a:t> to accomplish some common objectives.</a:t>
            </a:r>
          </a:p>
          <a:p>
            <a:endParaRPr lang="en-US" sz="3000" dirty="0"/>
          </a:p>
        </p:txBody>
      </p:sp>
    </p:spTree>
    <p:extLst>
      <p:ext uri="{BB962C8B-B14F-4D97-AF65-F5344CB8AC3E}">
        <p14:creationId xmlns:p14="http://schemas.microsoft.com/office/powerpoint/2010/main" val="1956515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dissolve">
                                      <p:cBhvr>
                                        <p:cTn id="7" dur="5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body" idx="1"/>
          </p:nvPr>
        </p:nvSpPr>
        <p:spPr>
          <a:xfrm>
            <a:off x="2057400" y="609600"/>
            <a:ext cx="8534400" cy="5867400"/>
          </a:xfrm>
        </p:spPr>
        <p:txBody>
          <a:bodyPr/>
          <a:lstStyle/>
          <a:p>
            <a:r>
              <a:rPr lang="en-US">
                <a:solidFill>
                  <a:srgbClr val="990000"/>
                </a:solidFill>
              </a:rPr>
              <a:t>Definition of a System </a:t>
            </a:r>
            <a:br>
              <a:rPr lang="en-US">
                <a:solidFill>
                  <a:srgbClr val="990000"/>
                </a:solidFill>
              </a:rPr>
            </a:br>
            <a:r>
              <a:rPr lang="en-US"/>
              <a:t>(NASA Systems Engineering Handbook)</a:t>
            </a:r>
          </a:p>
          <a:p>
            <a:pPr lvl="1">
              <a:spcBef>
                <a:spcPct val="50000"/>
              </a:spcBef>
              <a:spcAft>
                <a:spcPct val="50000"/>
              </a:spcAft>
              <a:buClr>
                <a:srgbClr val="990000"/>
              </a:buClr>
              <a:buFont typeface="Wingdings" panose="05000000000000000000" pitchFamily="2" charset="2"/>
              <a:buChar char="q"/>
            </a:pPr>
            <a:r>
              <a:rPr lang="en-US"/>
              <a:t>A system is a set of interrelated components which  interact with one another in an </a:t>
            </a:r>
            <a:r>
              <a:rPr lang="en-US" u="sng"/>
              <a:t>organized fashion</a:t>
            </a:r>
            <a:r>
              <a:rPr lang="en-US"/>
              <a:t>  toward a </a:t>
            </a:r>
            <a:r>
              <a:rPr lang="en-US" u="sng"/>
              <a:t>common purpose</a:t>
            </a:r>
            <a:r>
              <a:rPr lang="en-US"/>
              <a:t>.</a:t>
            </a:r>
          </a:p>
          <a:p>
            <a:r>
              <a:rPr lang="en-US">
                <a:solidFill>
                  <a:srgbClr val="990000"/>
                </a:solidFill>
              </a:rPr>
              <a:t>System components may be quite diverse</a:t>
            </a:r>
          </a:p>
          <a:p>
            <a:pPr lvl="1">
              <a:buClr>
                <a:srgbClr val="990000"/>
              </a:buClr>
              <a:buFont typeface="Wingdings" panose="05000000000000000000" pitchFamily="2" charset="2"/>
              <a:buChar char="q"/>
            </a:pPr>
            <a:r>
              <a:rPr lang="en-US"/>
              <a:t>Persons and Organizations</a:t>
            </a:r>
          </a:p>
          <a:p>
            <a:pPr lvl="1">
              <a:buClr>
                <a:srgbClr val="990000"/>
              </a:buClr>
              <a:buFont typeface="Wingdings" panose="05000000000000000000" pitchFamily="2" charset="2"/>
              <a:buChar char="q"/>
            </a:pPr>
            <a:r>
              <a:rPr lang="en-US"/>
              <a:t>Software and Data</a:t>
            </a:r>
          </a:p>
          <a:p>
            <a:pPr lvl="1">
              <a:buClr>
                <a:srgbClr val="990000"/>
              </a:buClr>
              <a:buFont typeface="Wingdings" panose="05000000000000000000" pitchFamily="2" charset="2"/>
              <a:buChar char="q"/>
            </a:pPr>
            <a:r>
              <a:rPr lang="en-US"/>
              <a:t>Equipment and Hardware</a:t>
            </a:r>
          </a:p>
          <a:p>
            <a:pPr lvl="1">
              <a:buClr>
                <a:srgbClr val="990000"/>
              </a:buClr>
              <a:buFont typeface="Wingdings" panose="05000000000000000000" pitchFamily="2" charset="2"/>
              <a:buChar char="q"/>
            </a:pPr>
            <a:r>
              <a:rPr lang="en-US"/>
              <a:t>Facilities and Materials</a:t>
            </a:r>
          </a:p>
          <a:p>
            <a:pPr lvl="1">
              <a:buClr>
                <a:srgbClr val="990000"/>
              </a:buClr>
              <a:buFont typeface="Wingdings" panose="05000000000000000000" pitchFamily="2" charset="2"/>
              <a:buChar char="q"/>
            </a:pPr>
            <a:r>
              <a:rPr lang="en-US"/>
              <a:t>Services and Techniques</a:t>
            </a:r>
          </a:p>
        </p:txBody>
      </p:sp>
    </p:spTree>
    <p:extLst>
      <p:ext uri="{BB962C8B-B14F-4D97-AF65-F5344CB8AC3E}">
        <p14:creationId xmlns:p14="http://schemas.microsoft.com/office/powerpoint/2010/main" val="2652896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animEffect transition="in" filter="dissolve">
                                      <p:cBhvr>
                                        <p:cTn id="7" dur="500"/>
                                        <p:tgtEl>
                                          <p:spTgt spid="14338">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338">
                                            <p:txEl>
                                              <p:pRg st="3" end="3"/>
                                            </p:txEl>
                                          </p:spTgt>
                                        </p:tgtEl>
                                        <p:attrNameLst>
                                          <p:attrName>style.visibility</p:attrName>
                                        </p:attrNameLst>
                                      </p:cBhvr>
                                      <p:to>
                                        <p:strVal val="visible"/>
                                      </p:to>
                                    </p:set>
                                    <p:animEffect transition="in" filter="dissolve">
                                      <p:cBhvr>
                                        <p:cTn id="10" dur="500"/>
                                        <p:tgtEl>
                                          <p:spTgt spid="14338">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338">
                                            <p:txEl>
                                              <p:pRg st="4" end="4"/>
                                            </p:txEl>
                                          </p:spTgt>
                                        </p:tgtEl>
                                        <p:attrNameLst>
                                          <p:attrName>style.visibility</p:attrName>
                                        </p:attrNameLst>
                                      </p:cBhvr>
                                      <p:to>
                                        <p:strVal val="visible"/>
                                      </p:to>
                                    </p:set>
                                    <p:animEffect transition="in" filter="dissolve">
                                      <p:cBhvr>
                                        <p:cTn id="13" dur="500"/>
                                        <p:tgtEl>
                                          <p:spTgt spid="14338">
                                            <p:txEl>
                                              <p:pRg st="4" end="4"/>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338">
                                            <p:txEl>
                                              <p:pRg st="5" end="5"/>
                                            </p:txEl>
                                          </p:spTgt>
                                        </p:tgtEl>
                                        <p:attrNameLst>
                                          <p:attrName>style.visibility</p:attrName>
                                        </p:attrNameLst>
                                      </p:cBhvr>
                                      <p:to>
                                        <p:strVal val="visible"/>
                                      </p:to>
                                    </p:set>
                                    <p:animEffect transition="in" filter="dissolve">
                                      <p:cBhvr>
                                        <p:cTn id="16" dur="500"/>
                                        <p:tgtEl>
                                          <p:spTgt spid="14338">
                                            <p:txEl>
                                              <p:pRg st="5" end="5"/>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338">
                                            <p:txEl>
                                              <p:pRg st="6" end="6"/>
                                            </p:txEl>
                                          </p:spTgt>
                                        </p:tgtEl>
                                        <p:attrNameLst>
                                          <p:attrName>style.visibility</p:attrName>
                                        </p:attrNameLst>
                                      </p:cBhvr>
                                      <p:to>
                                        <p:strVal val="visible"/>
                                      </p:to>
                                    </p:set>
                                    <p:animEffect transition="in" filter="dissolve">
                                      <p:cBhvr>
                                        <p:cTn id="19" dur="500"/>
                                        <p:tgtEl>
                                          <p:spTgt spid="14338">
                                            <p:txEl>
                                              <p:pRg st="6" end="6"/>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338">
                                            <p:txEl>
                                              <p:pRg st="7" end="7"/>
                                            </p:txEl>
                                          </p:spTgt>
                                        </p:tgtEl>
                                        <p:attrNameLst>
                                          <p:attrName>style.visibility</p:attrName>
                                        </p:attrNameLst>
                                      </p:cBhvr>
                                      <p:to>
                                        <p:strVal val="visible"/>
                                      </p:to>
                                    </p:set>
                                    <p:animEffect transition="in" filter="dissolve">
                                      <p:cBhvr>
                                        <p:cTn id="22" dur="500"/>
                                        <p:tgtEl>
                                          <p:spTgt spid="1433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438400" y="1981200"/>
            <a:ext cx="5943600" cy="685800"/>
          </a:xfrm>
          <a:prstGeom prst="rect">
            <a:avLst/>
          </a:prstGeom>
          <a:solidFill>
            <a:srgbClr val="DEDAC4"/>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0483" name="Rectangle 10"/>
          <p:cNvSpPr>
            <a:spLocks noGrp="1" noChangeArrowheads="1"/>
          </p:cNvSpPr>
          <p:nvPr>
            <p:ph type="title"/>
          </p:nvPr>
        </p:nvSpPr>
        <p:spPr>
          <a:xfrm>
            <a:off x="381000" y="304800"/>
            <a:ext cx="8229600" cy="1143000"/>
          </a:xfrm>
        </p:spPr>
        <p:txBody>
          <a:bodyPr/>
          <a:lstStyle/>
          <a:p>
            <a:r>
              <a:rPr lang="en-US" sz="3400">
                <a:solidFill>
                  <a:srgbClr val="990000"/>
                </a:solidFill>
                <a:latin typeface="Arial" panose="020B0604020202020204" pitchFamily="34" charset="0"/>
              </a:rPr>
              <a:t>Systems Engineering</a:t>
            </a:r>
          </a:p>
        </p:txBody>
      </p:sp>
      <p:sp>
        <p:nvSpPr>
          <p:cNvPr id="20484" name="Rectangle 11"/>
          <p:cNvSpPr>
            <a:spLocks noGrp="1" noChangeArrowheads="1"/>
          </p:cNvSpPr>
          <p:nvPr>
            <p:ph type="body" idx="1"/>
          </p:nvPr>
        </p:nvSpPr>
        <p:spPr>
          <a:xfrm>
            <a:off x="2057400" y="1447800"/>
            <a:ext cx="7848600" cy="4114800"/>
          </a:xfrm>
        </p:spPr>
        <p:txBody>
          <a:bodyPr>
            <a:normAutofit fontScale="92500" lnSpcReduction="10000"/>
          </a:bodyPr>
          <a:lstStyle/>
          <a:p>
            <a:pPr>
              <a:spcBef>
                <a:spcPct val="40000"/>
              </a:spcBef>
            </a:pPr>
            <a:r>
              <a:rPr lang="en-US" sz="2000" dirty="0">
                <a:solidFill>
                  <a:srgbClr val="990000"/>
                </a:solidFill>
              </a:rPr>
              <a:t>Definition of Systems Engineering </a:t>
            </a:r>
            <a:br>
              <a:rPr lang="en-US" sz="2000" dirty="0">
                <a:solidFill>
                  <a:srgbClr val="990000"/>
                </a:solidFill>
              </a:rPr>
            </a:br>
            <a:r>
              <a:rPr lang="en-US" sz="2000" dirty="0">
                <a:solidFill>
                  <a:srgbClr val="990000"/>
                </a:solidFill>
              </a:rPr>
              <a:t>(NASA SE Handbook)</a:t>
            </a:r>
          </a:p>
          <a:p>
            <a:pPr lvl="1">
              <a:spcBef>
                <a:spcPct val="60000"/>
              </a:spcBef>
              <a:spcAft>
                <a:spcPct val="20000"/>
              </a:spcAft>
            </a:pPr>
            <a:r>
              <a:rPr lang="en-US" sz="1800" dirty="0"/>
              <a:t>Systems Engineering is a robust approach to </a:t>
            </a:r>
            <a:br>
              <a:rPr lang="en-US" sz="1800" dirty="0"/>
            </a:br>
            <a:r>
              <a:rPr lang="en-US" sz="1800" dirty="0"/>
              <a:t>the design, creation, and operation of systems.</a:t>
            </a:r>
          </a:p>
          <a:p>
            <a:pPr>
              <a:spcBef>
                <a:spcPct val="40000"/>
              </a:spcBef>
            </a:pPr>
            <a:r>
              <a:rPr lang="en-US" sz="2000" dirty="0">
                <a:solidFill>
                  <a:srgbClr val="990000"/>
                </a:solidFill>
              </a:rPr>
              <a:t>Systems Engineering consists of</a:t>
            </a:r>
          </a:p>
          <a:p>
            <a:pPr lvl="1">
              <a:spcBef>
                <a:spcPct val="40000"/>
              </a:spcBef>
              <a:buClr>
                <a:srgbClr val="990000"/>
              </a:buClr>
              <a:buFont typeface="Wingdings" panose="05000000000000000000" pitchFamily="2" charset="2"/>
              <a:buChar char="v"/>
            </a:pPr>
            <a:r>
              <a:rPr lang="en-US" sz="1800" dirty="0"/>
              <a:t>Identification and quantification of </a:t>
            </a:r>
            <a:r>
              <a:rPr lang="en-US" sz="1800" u="sng" dirty="0"/>
              <a:t>system goals</a:t>
            </a:r>
            <a:endParaRPr lang="en-US" sz="1800" dirty="0"/>
          </a:p>
          <a:p>
            <a:pPr lvl="1">
              <a:spcBef>
                <a:spcPct val="40000"/>
              </a:spcBef>
              <a:buClr>
                <a:srgbClr val="990000"/>
              </a:buClr>
              <a:buFont typeface="Wingdings" panose="05000000000000000000" pitchFamily="2" charset="2"/>
              <a:buChar char="v"/>
            </a:pPr>
            <a:r>
              <a:rPr lang="en-US" sz="1800" dirty="0"/>
              <a:t>Creation of </a:t>
            </a:r>
            <a:r>
              <a:rPr lang="en-US" sz="1800" u="sng" dirty="0"/>
              <a:t>alternative</a:t>
            </a:r>
            <a:r>
              <a:rPr lang="en-US" sz="1800" dirty="0"/>
              <a:t> system </a:t>
            </a:r>
            <a:r>
              <a:rPr lang="en-US" sz="1800" u="sng" dirty="0"/>
              <a:t>design concepts</a:t>
            </a:r>
            <a:endParaRPr lang="en-US" sz="1800" dirty="0"/>
          </a:p>
          <a:p>
            <a:pPr lvl="1">
              <a:spcBef>
                <a:spcPct val="40000"/>
              </a:spcBef>
              <a:buClr>
                <a:srgbClr val="990000"/>
              </a:buClr>
              <a:buFont typeface="Wingdings" panose="05000000000000000000" pitchFamily="2" charset="2"/>
              <a:buChar char="v"/>
            </a:pPr>
            <a:r>
              <a:rPr lang="en-US" sz="1800" dirty="0"/>
              <a:t>Performance of </a:t>
            </a:r>
            <a:r>
              <a:rPr lang="en-US" sz="1800" u="sng" dirty="0"/>
              <a:t>design trades</a:t>
            </a:r>
            <a:endParaRPr lang="en-US" sz="1800" dirty="0"/>
          </a:p>
          <a:p>
            <a:pPr lvl="1">
              <a:spcBef>
                <a:spcPct val="40000"/>
              </a:spcBef>
              <a:buClr>
                <a:srgbClr val="990000"/>
              </a:buClr>
              <a:buFont typeface="Wingdings" panose="05000000000000000000" pitchFamily="2" charset="2"/>
              <a:buChar char="v"/>
            </a:pPr>
            <a:r>
              <a:rPr lang="en-US" sz="1800" dirty="0"/>
              <a:t>Selection and implementation of the </a:t>
            </a:r>
            <a:r>
              <a:rPr lang="en-US" sz="1800" u="sng" dirty="0"/>
              <a:t>best design</a:t>
            </a:r>
            <a:r>
              <a:rPr lang="en-US" sz="1800" dirty="0"/>
              <a:t> </a:t>
            </a:r>
            <a:br>
              <a:rPr lang="en-US" sz="1800" dirty="0"/>
            </a:br>
            <a:r>
              <a:rPr lang="en-US" sz="1800" dirty="0"/>
              <a:t>(balanced and robust)</a:t>
            </a:r>
          </a:p>
          <a:p>
            <a:pPr lvl="1">
              <a:spcBef>
                <a:spcPct val="40000"/>
              </a:spcBef>
              <a:buClr>
                <a:srgbClr val="990000"/>
              </a:buClr>
              <a:buFont typeface="Wingdings" panose="05000000000000000000" pitchFamily="2" charset="2"/>
              <a:buChar char="v"/>
            </a:pPr>
            <a:r>
              <a:rPr lang="en-US" sz="1800" u="sng" dirty="0"/>
              <a:t>Verification</a:t>
            </a:r>
            <a:r>
              <a:rPr lang="en-US" sz="1800" dirty="0"/>
              <a:t> that the design is actually built and properly integrated </a:t>
            </a:r>
          </a:p>
          <a:p>
            <a:pPr lvl="1">
              <a:spcBef>
                <a:spcPct val="40000"/>
              </a:spcBef>
              <a:buClr>
                <a:srgbClr val="990000"/>
              </a:buClr>
              <a:buFont typeface="Wingdings" panose="05000000000000000000" pitchFamily="2" charset="2"/>
              <a:buNone/>
            </a:pPr>
            <a:r>
              <a:rPr lang="en-US" sz="1800" dirty="0"/>
              <a:t>     in accordance with specifications</a:t>
            </a:r>
          </a:p>
          <a:p>
            <a:pPr lvl="1">
              <a:spcBef>
                <a:spcPct val="40000"/>
              </a:spcBef>
              <a:buClr>
                <a:srgbClr val="990000"/>
              </a:buClr>
              <a:buFont typeface="Wingdings" panose="05000000000000000000" pitchFamily="2" charset="2"/>
              <a:buChar char="v"/>
            </a:pPr>
            <a:r>
              <a:rPr lang="en-US" sz="1800" u="sng" dirty="0"/>
              <a:t>Assessment</a:t>
            </a:r>
            <a:r>
              <a:rPr lang="en-US" sz="1800" dirty="0"/>
              <a:t> of how well the system meets the goals</a:t>
            </a:r>
          </a:p>
        </p:txBody>
      </p:sp>
    </p:spTree>
    <p:extLst>
      <p:ext uri="{BB962C8B-B14F-4D97-AF65-F5344CB8AC3E}">
        <p14:creationId xmlns:p14="http://schemas.microsoft.com/office/powerpoint/2010/main" val="361813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Grp="1" noChangeArrowheads="1"/>
          </p:cNvSpPr>
          <p:nvPr>
            <p:ph type="ftr" sz="quarter" idx="11"/>
          </p:nvPr>
        </p:nvSpPr>
        <p:spPr/>
        <p:txBody>
          <a:bodyPr/>
          <a:lstStyle/>
          <a:p>
            <a:pPr>
              <a:defRPr/>
            </a:pPr>
            <a:r>
              <a:rPr lang="en-US"/>
              <a:t>T Asokan   ED309</a:t>
            </a:r>
          </a:p>
        </p:txBody>
      </p:sp>
      <p:sp>
        <p:nvSpPr>
          <p:cNvPr id="21507" name="Text Box 4"/>
          <p:cNvSpPr txBox="1">
            <a:spLocks noChangeArrowheads="1"/>
          </p:cNvSpPr>
          <p:nvPr/>
        </p:nvSpPr>
        <p:spPr bwMode="auto">
          <a:xfrm>
            <a:off x="2362200" y="457200"/>
            <a:ext cx="6934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600" b="1">
                <a:solidFill>
                  <a:srgbClr val="990000"/>
                </a:solidFill>
              </a:rPr>
              <a:t>What is Systems Engineering? </a:t>
            </a:r>
            <a:endParaRPr lang="en-US" sz="2600">
              <a:solidFill>
                <a:srgbClr val="990000"/>
              </a:solidFill>
            </a:endParaRPr>
          </a:p>
        </p:txBody>
      </p:sp>
      <p:sp>
        <p:nvSpPr>
          <p:cNvPr id="21508" name="Rectangle 6"/>
          <p:cNvSpPr>
            <a:spLocks noChangeArrowheads="1"/>
          </p:cNvSpPr>
          <p:nvPr/>
        </p:nvSpPr>
        <p:spPr bwMode="auto">
          <a:xfrm>
            <a:off x="2362200" y="1066800"/>
            <a:ext cx="7924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pPr>
            <a:r>
              <a:rPr lang="en-US" sz="2400"/>
              <a:t>Systems Engineering is a top-down, </a:t>
            </a:r>
            <a:r>
              <a:rPr lang="en-US" sz="2400" u="sng"/>
              <a:t>life-cycle</a:t>
            </a:r>
            <a:r>
              <a:rPr lang="en-US" sz="2400"/>
              <a:t> approach to the design, development, and deployment of large-scale systems, processes, or operations to meet the effective needs of users and stakeholders in a cost-effective, high-quality way. </a:t>
            </a:r>
          </a:p>
        </p:txBody>
      </p:sp>
      <p:sp>
        <p:nvSpPr>
          <p:cNvPr id="21509" name="TextBox 13"/>
          <p:cNvSpPr txBox="1">
            <a:spLocks noChangeArrowheads="1"/>
          </p:cNvSpPr>
          <p:nvPr/>
        </p:nvSpPr>
        <p:spPr bwMode="auto">
          <a:xfrm>
            <a:off x="2362200" y="3048001"/>
            <a:ext cx="8001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 typeface="Arial" panose="020B0604020202020204" pitchFamily="34" charset="0"/>
              <a:buChar char="•"/>
            </a:pPr>
            <a:r>
              <a:rPr lang="en-US" sz="2400">
                <a:solidFill>
                  <a:srgbClr val="0033CC"/>
                </a:solidFill>
              </a:rPr>
              <a:t>Systems Engineering typically involves an interdisciplinary approach and means to enable the realization of successful systems.</a:t>
            </a:r>
            <a:r>
              <a:rPr lang="en-US" sz="2400"/>
              <a:t> </a:t>
            </a:r>
          </a:p>
          <a:p>
            <a:pPr>
              <a:lnSpc>
                <a:spcPts val="2400"/>
              </a:lnSpc>
              <a:buFont typeface="Arial" panose="020B0604020202020204" pitchFamily="34" charset="0"/>
              <a:buChar char="•"/>
            </a:pPr>
            <a:endParaRPr lang="en-US" sz="2400"/>
          </a:p>
          <a:p>
            <a:pPr>
              <a:lnSpc>
                <a:spcPts val="2400"/>
              </a:lnSpc>
              <a:buFont typeface="Arial" panose="020B0604020202020204" pitchFamily="34" charset="0"/>
              <a:buChar char="•"/>
            </a:pPr>
            <a:r>
              <a:rPr lang="en-US" sz="2400"/>
              <a:t>It focuses on defining customer needs and required functionality early in the development cycle, documenting requirements, then proceeding with design synthesis and system validation while considering the complete problem.</a:t>
            </a:r>
          </a:p>
          <a:p>
            <a:endParaRPr lang="en-IN"/>
          </a:p>
        </p:txBody>
      </p:sp>
    </p:spTree>
    <p:extLst>
      <p:ext uri="{BB962C8B-B14F-4D97-AF65-F5344CB8AC3E}">
        <p14:creationId xmlns:p14="http://schemas.microsoft.com/office/powerpoint/2010/main" val="465478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AutoShape 6"/>
          <p:cNvSpPr>
            <a:spLocks noChangeArrowheads="1"/>
          </p:cNvSpPr>
          <p:nvPr/>
        </p:nvSpPr>
        <p:spPr bwMode="auto">
          <a:xfrm>
            <a:off x="4572000" y="5486401"/>
            <a:ext cx="838200" cy="517525"/>
          </a:xfrm>
          <a:prstGeom prst="upArrow">
            <a:avLst>
              <a:gd name="adj1" fmla="val 39019"/>
              <a:gd name="adj2" fmla="val 46667"/>
            </a:avLst>
          </a:prstGeom>
          <a:solidFill>
            <a:srgbClr val="CC0000"/>
          </a:solidFill>
          <a:ln w="19050">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2535" name="Text Box 7"/>
          <p:cNvSpPr txBox="1">
            <a:spLocks noChangeArrowheads="1"/>
          </p:cNvSpPr>
          <p:nvPr/>
        </p:nvSpPr>
        <p:spPr bwMode="auto">
          <a:xfrm>
            <a:off x="5410200" y="5638800"/>
            <a:ext cx="4114800" cy="609600"/>
          </a:xfrm>
          <a:prstGeom prst="rect">
            <a:avLst/>
          </a:prstGeom>
          <a:noFill/>
          <a:ln w="9525">
            <a:noFill/>
            <a:miter lim="800000"/>
            <a:headEnd/>
            <a:tailEnd/>
          </a:ln>
          <a:effectLst/>
        </p:spPr>
        <p:txBody>
          <a:bodyPr tIns="0" bIns="0">
            <a:spAutoFit/>
          </a:bodyPr>
          <a:lstStyle/>
          <a:p>
            <a:pPr>
              <a:spcBef>
                <a:spcPct val="50000"/>
              </a:spcBef>
              <a:defRPr/>
            </a:pPr>
            <a:r>
              <a:rPr lang="en-US" sz="2000" b="1" i="1">
                <a:solidFill>
                  <a:srgbClr val="3399FF"/>
                </a:solidFill>
                <a:latin typeface="Verdana" pitchFamily="34" charset="0"/>
              </a:rPr>
              <a:t>Unique to Systems Engineering</a:t>
            </a:r>
            <a:endParaRPr lang="en-US" sz="2000" b="1" i="1">
              <a:solidFill>
                <a:srgbClr val="3399FF"/>
              </a:solidFill>
              <a:effectLst>
                <a:outerShdw blurRad="38100" dist="38100" dir="2700000" algn="tl">
                  <a:srgbClr val="000000"/>
                </a:outerShdw>
              </a:effectLst>
              <a:latin typeface="Verdana" pitchFamily="34" charset="0"/>
            </a:endParaRPr>
          </a:p>
        </p:txBody>
      </p:sp>
      <p:sp>
        <p:nvSpPr>
          <p:cNvPr id="24580" name="Rectangle 8"/>
          <p:cNvSpPr>
            <a:spLocks noGrp="1" noChangeArrowheads="1"/>
          </p:cNvSpPr>
          <p:nvPr>
            <p:ph type="title"/>
          </p:nvPr>
        </p:nvSpPr>
        <p:spPr>
          <a:xfrm>
            <a:off x="1752600" y="304800"/>
            <a:ext cx="8229600" cy="1143000"/>
          </a:xfrm>
        </p:spPr>
        <p:txBody>
          <a:bodyPr/>
          <a:lstStyle/>
          <a:p>
            <a:r>
              <a:rPr lang="en-US" sz="2800" b="1">
                <a:solidFill>
                  <a:srgbClr val="990000"/>
                </a:solidFill>
                <a:latin typeface="Arial" panose="020B0604020202020204" pitchFamily="34" charset="0"/>
              </a:rPr>
              <a:t>Building Blocks of Systems Engineering</a:t>
            </a:r>
          </a:p>
        </p:txBody>
      </p:sp>
      <p:sp>
        <p:nvSpPr>
          <p:cNvPr id="24581" name="Rectangle 9"/>
          <p:cNvSpPr>
            <a:spLocks noGrp="1" noChangeArrowheads="1"/>
          </p:cNvSpPr>
          <p:nvPr>
            <p:ph type="body" sz="half" idx="1"/>
          </p:nvPr>
        </p:nvSpPr>
        <p:spPr>
          <a:xfrm>
            <a:off x="2286000" y="1295401"/>
            <a:ext cx="4038600" cy="4525963"/>
          </a:xfrm>
        </p:spPr>
        <p:txBody>
          <a:bodyPr/>
          <a:lstStyle/>
          <a:p>
            <a:r>
              <a:rPr lang="en-US" sz="2000"/>
              <a:t>Math &amp; Physical Sciences</a:t>
            </a:r>
          </a:p>
          <a:p>
            <a:pPr lvl="1"/>
            <a:r>
              <a:rPr lang="en-US" sz="2000"/>
              <a:t>Qualitative modeling</a:t>
            </a:r>
          </a:p>
          <a:p>
            <a:pPr lvl="1"/>
            <a:r>
              <a:rPr lang="en-US" sz="2000"/>
              <a:t>Quantitative modeling</a:t>
            </a:r>
          </a:p>
          <a:p>
            <a:pPr lvl="1"/>
            <a:r>
              <a:rPr lang="en-US" sz="2000"/>
              <a:t>Physical modeling</a:t>
            </a:r>
          </a:p>
          <a:p>
            <a:pPr lvl="1"/>
            <a:r>
              <a:rPr lang="en-US" sz="2000"/>
              <a:t>Theory of Constraints</a:t>
            </a:r>
          </a:p>
          <a:p>
            <a:pPr lvl="1"/>
            <a:r>
              <a:rPr lang="en-US" sz="2000"/>
              <a:t>Physical Laws</a:t>
            </a:r>
          </a:p>
          <a:p>
            <a:pPr>
              <a:spcBef>
                <a:spcPct val="50000"/>
              </a:spcBef>
            </a:pPr>
            <a:r>
              <a:rPr lang="en-US" sz="2000"/>
              <a:t>Management Sciences</a:t>
            </a:r>
          </a:p>
          <a:p>
            <a:pPr lvl="1"/>
            <a:r>
              <a:rPr lang="en-US" sz="2000"/>
              <a:t>Economics</a:t>
            </a:r>
          </a:p>
          <a:p>
            <a:pPr lvl="1"/>
            <a:r>
              <a:rPr lang="en-US" sz="2000"/>
              <a:t>Organizational Design</a:t>
            </a:r>
          </a:p>
          <a:p>
            <a:pPr lvl="1"/>
            <a:r>
              <a:rPr lang="en-US" sz="2000"/>
              <a:t>Business Decision Analysis</a:t>
            </a:r>
          </a:p>
          <a:p>
            <a:pPr lvl="1"/>
            <a:r>
              <a:rPr lang="en-US" sz="2000"/>
              <a:t>Operations Research</a:t>
            </a:r>
          </a:p>
        </p:txBody>
      </p:sp>
    </p:spTree>
    <p:extLst>
      <p:ext uri="{BB962C8B-B14F-4D97-AF65-F5344CB8AC3E}">
        <p14:creationId xmlns:p14="http://schemas.microsoft.com/office/powerpoint/2010/main" val="3091453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
          <p:cNvSpPr>
            <a:spLocks noGrp="1" noChangeArrowheads="1"/>
          </p:cNvSpPr>
          <p:nvPr>
            <p:ph type="body" idx="1"/>
          </p:nvPr>
        </p:nvSpPr>
        <p:spPr>
          <a:xfrm>
            <a:off x="2286000" y="1184276"/>
            <a:ext cx="8229600" cy="4525963"/>
          </a:xfrm>
        </p:spPr>
        <p:txBody>
          <a:bodyPr/>
          <a:lstStyle/>
          <a:p>
            <a:pPr>
              <a:lnSpc>
                <a:spcPct val="80000"/>
              </a:lnSpc>
            </a:pPr>
            <a:r>
              <a:rPr lang="en-US" sz="2000">
                <a:latin typeface="Arial" panose="020B0604020202020204" pitchFamily="34" charset="0"/>
              </a:rPr>
              <a:t>Social Sciences</a:t>
            </a:r>
          </a:p>
          <a:p>
            <a:pPr lvl="1">
              <a:lnSpc>
                <a:spcPct val="80000"/>
              </a:lnSpc>
            </a:pPr>
            <a:r>
              <a:rPr lang="en-US" sz="2000">
                <a:latin typeface="Arial" panose="020B0604020202020204" pitchFamily="34" charset="0"/>
              </a:rPr>
              <a:t>Multi-disciplinary Teamwork</a:t>
            </a:r>
          </a:p>
          <a:p>
            <a:pPr lvl="1">
              <a:lnSpc>
                <a:spcPct val="80000"/>
              </a:lnSpc>
            </a:pPr>
            <a:r>
              <a:rPr lang="en-US" sz="2000">
                <a:latin typeface="Arial" panose="020B0604020202020204" pitchFamily="34" charset="0"/>
              </a:rPr>
              <a:t>Organizational Behavior</a:t>
            </a:r>
          </a:p>
          <a:p>
            <a:pPr lvl="1">
              <a:lnSpc>
                <a:spcPct val="80000"/>
              </a:lnSpc>
            </a:pPr>
            <a:r>
              <a:rPr lang="en-US" sz="2000">
                <a:latin typeface="Arial" panose="020B0604020202020204" pitchFamily="34" charset="0"/>
              </a:rPr>
              <a:t>Leadership</a:t>
            </a:r>
          </a:p>
          <a:p>
            <a:pPr>
              <a:lnSpc>
                <a:spcPct val="80000"/>
              </a:lnSpc>
            </a:pPr>
            <a:endParaRPr lang="en-US" sz="2000">
              <a:latin typeface="Arial" panose="020B0604020202020204" pitchFamily="34" charset="0"/>
            </a:endParaRPr>
          </a:p>
          <a:p>
            <a:pPr>
              <a:lnSpc>
                <a:spcPct val="80000"/>
              </a:lnSpc>
            </a:pPr>
            <a:r>
              <a:rPr lang="en-US" sz="2000">
                <a:latin typeface="Arial" panose="020B0604020202020204" pitchFamily="34" charset="0"/>
              </a:rPr>
              <a:t>Body of Knowledge                             </a:t>
            </a:r>
          </a:p>
          <a:p>
            <a:pPr lvl="1">
              <a:lnSpc>
                <a:spcPct val="80000"/>
              </a:lnSpc>
            </a:pPr>
            <a:r>
              <a:rPr lang="en-US" sz="2000">
                <a:latin typeface="Arial" panose="020B0604020202020204" pitchFamily="34" charset="0"/>
              </a:rPr>
              <a:t>Problem definition </a:t>
            </a:r>
          </a:p>
          <a:p>
            <a:pPr lvl="2">
              <a:lnSpc>
                <a:spcPct val="80000"/>
              </a:lnSpc>
              <a:buFontTx/>
              <a:buChar char="•"/>
            </a:pPr>
            <a:r>
              <a:rPr lang="en-US">
                <a:latin typeface="Arial" panose="020B0604020202020204" pitchFamily="34" charset="0"/>
              </a:rPr>
              <a:t>System boundaries</a:t>
            </a:r>
          </a:p>
          <a:p>
            <a:pPr lvl="2">
              <a:lnSpc>
                <a:spcPct val="80000"/>
              </a:lnSpc>
              <a:buFontTx/>
              <a:buChar char="•"/>
            </a:pPr>
            <a:r>
              <a:rPr lang="en-US">
                <a:latin typeface="Arial" panose="020B0604020202020204" pitchFamily="34" charset="0"/>
              </a:rPr>
              <a:t>Objectives hierarchy</a:t>
            </a:r>
          </a:p>
          <a:p>
            <a:pPr lvl="2">
              <a:lnSpc>
                <a:spcPct val="80000"/>
              </a:lnSpc>
              <a:buFontTx/>
              <a:buChar char="•"/>
            </a:pPr>
            <a:r>
              <a:rPr lang="en-US">
                <a:latin typeface="Arial" panose="020B0604020202020204" pitchFamily="34" charset="0"/>
              </a:rPr>
              <a:t>Concept of operations</a:t>
            </a:r>
          </a:p>
          <a:p>
            <a:pPr lvl="2">
              <a:lnSpc>
                <a:spcPct val="80000"/>
              </a:lnSpc>
              <a:buFontTx/>
              <a:buChar char="•"/>
            </a:pPr>
            <a:r>
              <a:rPr lang="en-US">
                <a:latin typeface="Arial" panose="020B0604020202020204" pitchFamily="34" charset="0"/>
              </a:rPr>
              <a:t>Originating requirements</a:t>
            </a:r>
          </a:p>
          <a:p>
            <a:pPr lvl="1">
              <a:lnSpc>
                <a:spcPct val="80000"/>
              </a:lnSpc>
            </a:pPr>
            <a:r>
              <a:rPr lang="en-US" sz="2000">
                <a:latin typeface="Arial" panose="020B0604020202020204" pitchFamily="34" charset="0"/>
              </a:rPr>
              <a:t>Concurrent engineering</a:t>
            </a:r>
          </a:p>
          <a:p>
            <a:pPr lvl="2">
              <a:lnSpc>
                <a:spcPct val="80000"/>
              </a:lnSpc>
            </a:pPr>
            <a:r>
              <a:rPr lang="en-US">
                <a:latin typeface="Arial" panose="020B0604020202020204" pitchFamily="34" charset="0"/>
              </a:rPr>
              <a:t>System life cycle phases</a:t>
            </a:r>
          </a:p>
          <a:p>
            <a:pPr lvl="2">
              <a:lnSpc>
                <a:spcPct val="80000"/>
              </a:lnSpc>
            </a:pPr>
            <a:r>
              <a:rPr lang="en-US">
                <a:latin typeface="Arial" panose="020B0604020202020204" pitchFamily="34" charset="0"/>
              </a:rPr>
              <a:t>Integration/Qualification</a:t>
            </a:r>
          </a:p>
        </p:txBody>
      </p:sp>
      <p:sp>
        <p:nvSpPr>
          <p:cNvPr id="25603" name="Rectangle 8"/>
          <p:cNvSpPr>
            <a:spLocks noGrp="1" noChangeArrowheads="1"/>
          </p:cNvSpPr>
          <p:nvPr>
            <p:ph type="title"/>
          </p:nvPr>
        </p:nvSpPr>
        <p:spPr>
          <a:xfrm>
            <a:off x="1752600" y="304800"/>
            <a:ext cx="8229600" cy="1143000"/>
          </a:xfrm>
        </p:spPr>
        <p:txBody>
          <a:bodyPr/>
          <a:lstStyle/>
          <a:p>
            <a:r>
              <a:rPr lang="en-US" sz="2800" b="1">
                <a:solidFill>
                  <a:srgbClr val="990000"/>
                </a:solidFill>
                <a:latin typeface="Arial" panose="020B0604020202020204" pitchFamily="34" charset="0"/>
              </a:rPr>
              <a:t>Building Blocks of Systems Engineering</a:t>
            </a:r>
          </a:p>
        </p:txBody>
      </p:sp>
      <p:sp>
        <p:nvSpPr>
          <p:cNvPr id="25604" name="Text Box 8"/>
          <p:cNvSpPr txBox="1">
            <a:spLocks noChangeArrowheads="1"/>
          </p:cNvSpPr>
          <p:nvPr/>
        </p:nvSpPr>
        <p:spPr bwMode="auto">
          <a:xfrm>
            <a:off x="8747125" y="567055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atin typeface="Verdana" panose="020B0604030504040204" pitchFamily="34" charset="0"/>
            </a:endParaRPr>
          </a:p>
        </p:txBody>
      </p:sp>
      <p:sp>
        <p:nvSpPr>
          <p:cNvPr id="25605" name="Text Box 9"/>
          <p:cNvSpPr txBox="1">
            <a:spLocks noChangeArrowheads="1"/>
          </p:cNvSpPr>
          <p:nvPr/>
        </p:nvSpPr>
        <p:spPr bwMode="auto">
          <a:xfrm>
            <a:off x="6553200" y="2955926"/>
            <a:ext cx="376256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r>
              <a:rPr lang="en-US" sz="2000"/>
              <a:t>- Architectures</a:t>
            </a:r>
          </a:p>
          <a:p>
            <a:pPr lvl="2">
              <a:buFontTx/>
              <a:buChar char="•"/>
            </a:pPr>
            <a:r>
              <a:rPr lang="en-US" sz="2000"/>
              <a:t>   Functional/Logical</a:t>
            </a:r>
          </a:p>
          <a:p>
            <a:pPr lvl="2">
              <a:buFontTx/>
              <a:buChar char="•"/>
            </a:pPr>
            <a:r>
              <a:rPr lang="en-US" sz="2000"/>
              <a:t>   Physical/Operational</a:t>
            </a:r>
          </a:p>
          <a:p>
            <a:pPr lvl="2">
              <a:buFontTx/>
              <a:buChar char="•"/>
            </a:pPr>
            <a:r>
              <a:rPr lang="en-US" sz="2000"/>
              <a:t>   Interface</a:t>
            </a:r>
          </a:p>
          <a:p>
            <a:pPr lvl="1"/>
            <a:r>
              <a:rPr lang="en-US" sz="2000"/>
              <a:t>- Trades</a:t>
            </a:r>
          </a:p>
          <a:p>
            <a:pPr lvl="2">
              <a:buFontTx/>
              <a:buChar char="•"/>
            </a:pPr>
            <a:r>
              <a:rPr lang="en-US" sz="2000"/>
              <a:t>   Concept-level</a:t>
            </a:r>
          </a:p>
          <a:p>
            <a:pPr lvl="2">
              <a:buFontTx/>
              <a:buChar char="•"/>
            </a:pPr>
            <a:r>
              <a:rPr lang="en-US" sz="2000"/>
              <a:t>   Risk management</a:t>
            </a:r>
          </a:p>
          <a:p>
            <a:pPr lvl="2">
              <a:buFontTx/>
              <a:buChar char="•"/>
            </a:pPr>
            <a:r>
              <a:rPr lang="en-US" sz="2000"/>
              <a:t>   Key performance</a:t>
            </a:r>
          </a:p>
          <a:p>
            <a:pPr lvl="2"/>
            <a:r>
              <a:rPr lang="en-US" sz="2000"/>
              <a:t>    parameters</a:t>
            </a:r>
          </a:p>
          <a:p>
            <a:endParaRPr lang="en-US" sz="2000"/>
          </a:p>
        </p:txBody>
      </p:sp>
      <p:sp>
        <p:nvSpPr>
          <p:cNvPr id="22534" name="AutoShape 6"/>
          <p:cNvSpPr>
            <a:spLocks noChangeArrowheads="1"/>
          </p:cNvSpPr>
          <p:nvPr/>
        </p:nvSpPr>
        <p:spPr bwMode="auto">
          <a:xfrm>
            <a:off x="3200400" y="5654676"/>
            <a:ext cx="838200" cy="517525"/>
          </a:xfrm>
          <a:prstGeom prst="upArrow">
            <a:avLst>
              <a:gd name="adj1" fmla="val 39019"/>
              <a:gd name="adj2" fmla="val 46667"/>
            </a:avLst>
          </a:prstGeom>
          <a:solidFill>
            <a:srgbClr val="CC0000"/>
          </a:solidFill>
          <a:ln w="19050">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2535" name="Text Box 7"/>
          <p:cNvSpPr txBox="1">
            <a:spLocks noChangeArrowheads="1"/>
          </p:cNvSpPr>
          <p:nvPr/>
        </p:nvSpPr>
        <p:spPr bwMode="auto">
          <a:xfrm>
            <a:off x="4038600" y="5562600"/>
            <a:ext cx="4114800" cy="609600"/>
          </a:xfrm>
          <a:prstGeom prst="rect">
            <a:avLst/>
          </a:prstGeom>
          <a:noFill/>
          <a:ln w="9525">
            <a:noFill/>
            <a:miter lim="800000"/>
            <a:headEnd/>
            <a:tailEnd/>
          </a:ln>
          <a:effectLst/>
        </p:spPr>
        <p:txBody>
          <a:bodyPr tIns="0" bIns="0">
            <a:spAutoFit/>
          </a:bodyPr>
          <a:lstStyle/>
          <a:p>
            <a:pPr>
              <a:spcBef>
                <a:spcPct val="50000"/>
              </a:spcBef>
              <a:defRPr/>
            </a:pPr>
            <a:r>
              <a:rPr lang="en-US" sz="2000" b="1" i="1">
                <a:solidFill>
                  <a:srgbClr val="3399FF"/>
                </a:solidFill>
                <a:latin typeface="Verdana" pitchFamily="34" charset="0"/>
              </a:rPr>
              <a:t>Unique to Systems Engineering</a:t>
            </a:r>
            <a:endParaRPr lang="en-US" sz="2000" b="1" i="1">
              <a:solidFill>
                <a:srgbClr val="3399FF"/>
              </a:solidFill>
              <a:effectLst>
                <a:outerShdw blurRad="38100" dist="38100" dir="2700000" algn="tl">
                  <a:srgbClr val="000000"/>
                </a:outerShdw>
              </a:effectLst>
              <a:latin typeface="Verdana" pitchFamily="34" charset="0"/>
            </a:endParaRPr>
          </a:p>
        </p:txBody>
      </p:sp>
    </p:spTree>
    <p:extLst>
      <p:ext uri="{BB962C8B-B14F-4D97-AF65-F5344CB8AC3E}">
        <p14:creationId xmlns:p14="http://schemas.microsoft.com/office/powerpoint/2010/main" val="94328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a:xfrm>
            <a:off x="1981200" y="381000"/>
            <a:ext cx="8229600" cy="1143000"/>
          </a:xfrm>
        </p:spPr>
        <p:txBody>
          <a:bodyPr/>
          <a:lstStyle/>
          <a:p>
            <a:pPr>
              <a:lnSpc>
                <a:spcPts val="2400"/>
              </a:lnSpc>
            </a:pPr>
            <a:r>
              <a:rPr lang="en-US" sz="3500" b="1">
                <a:solidFill>
                  <a:srgbClr val="990000"/>
                </a:solidFill>
                <a:latin typeface="Arial" panose="020B0604020202020204" pitchFamily="34" charset="0"/>
              </a:rPr>
              <a:t>Other  Considerations</a:t>
            </a:r>
          </a:p>
        </p:txBody>
      </p:sp>
      <p:sp>
        <p:nvSpPr>
          <p:cNvPr id="26627" name="Rectangle 6"/>
          <p:cNvSpPr>
            <a:spLocks noGrp="1" noChangeArrowheads="1"/>
          </p:cNvSpPr>
          <p:nvPr>
            <p:ph type="body" sz="half" idx="1"/>
          </p:nvPr>
        </p:nvSpPr>
        <p:spPr>
          <a:xfrm>
            <a:off x="2286000" y="1600200"/>
            <a:ext cx="7848600" cy="4114800"/>
          </a:xfrm>
        </p:spPr>
        <p:txBody>
          <a:bodyPr/>
          <a:lstStyle/>
          <a:p>
            <a:pPr>
              <a:lnSpc>
                <a:spcPts val="2400"/>
              </a:lnSpc>
              <a:spcBef>
                <a:spcPct val="75000"/>
              </a:spcBef>
            </a:pPr>
            <a:r>
              <a:rPr lang="en-US" sz="2200">
                <a:solidFill>
                  <a:srgbClr val="990000"/>
                </a:solidFill>
                <a:latin typeface="Arial" panose="020B0604020202020204" pitchFamily="34" charset="0"/>
              </a:rPr>
              <a:t>Achieving balance between inherent conflicts</a:t>
            </a:r>
          </a:p>
          <a:p>
            <a:pPr lvl="1">
              <a:lnSpc>
                <a:spcPts val="2400"/>
              </a:lnSpc>
              <a:spcBef>
                <a:spcPct val="75000"/>
              </a:spcBef>
            </a:pPr>
            <a:r>
              <a:rPr lang="en-US" sz="2200">
                <a:latin typeface="Arial" panose="020B0604020202020204" pitchFamily="34" charset="0"/>
              </a:rPr>
              <a:t>System functionality and performance</a:t>
            </a:r>
          </a:p>
          <a:p>
            <a:pPr lvl="1">
              <a:lnSpc>
                <a:spcPts val="2400"/>
              </a:lnSpc>
              <a:spcBef>
                <a:spcPct val="75000"/>
              </a:spcBef>
            </a:pPr>
            <a:r>
              <a:rPr lang="en-US" sz="2200">
                <a:latin typeface="Arial" panose="020B0604020202020204" pitchFamily="34" charset="0"/>
              </a:rPr>
              <a:t>Development cost and recurring cost</a:t>
            </a:r>
          </a:p>
          <a:p>
            <a:pPr lvl="1">
              <a:lnSpc>
                <a:spcPts val="2400"/>
              </a:lnSpc>
              <a:spcBef>
                <a:spcPct val="75000"/>
              </a:spcBef>
            </a:pPr>
            <a:r>
              <a:rPr lang="en-US" sz="2200">
                <a:latin typeface="Arial" panose="020B0604020202020204" pitchFamily="34" charset="0"/>
              </a:rPr>
              <a:t>Development schedule </a:t>
            </a:r>
            <a:br>
              <a:rPr lang="en-US" sz="2200">
                <a:latin typeface="Arial" panose="020B0604020202020204" pitchFamily="34" charset="0"/>
              </a:rPr>
            </a:br>
            <a:r>
              <a:rPr lang="en-US" sz="2200">
                <a:latin typeface="Arial" panose="020B0604020202020204" pitchFamily="34" charset="0"/>
              </a:rPr>
              <a:t>(Time to Market)</a:t>
            </a:r>
          </a:p>
          <a:p>
            <a:pPr lvl="1">
              <a:lnSpc>
                <a:spcPts val="2400"/>
              </a:lnSpc>
              <a:spcBef>
                <a:spcPct val="75000"/>
              </a:spcBef>
            </a:pPr>
            <a:r>
              <a:rPr lang="en-US" sz="2200">
                <a:latin typeface="Arial" panose="020B0604020202020204" pitchFamily="34" charset="0"/>
              </a:rPr>
              <a:t>Development risk (Probability of Success)</a:t>
            </a:r>
          </a:p>
          <a:p>
            <a:pPr lvl="1">
              <a:lnSpc>
                <a:spcPts val="2400"/>
              </a:lnSpc>
              <a:spcBef>
                <a:spcPct val="75000"/>
              </a:spcBef>
            </a:pPr>
            <a:r>
              <a:rPr lang="en-US" sz="2200">
                <a:latin typeface="Arial" panose="020B0604020202020204" pitchFamily="34" charset="0"/>
              </a:rPr>
              <a:t>Business viability and success</a:t>
            </a:r>
          </a:p>
        </p:txBody>
      </p:sp>
    </p:spTree>
    <p:extLst>
      <p:ext uri="{BB962C8B-B14F-4D97-AF65-F5344CB8AC3E}">
        <p14:creationId xmlns:p14="http://schemas.microsoft.com/office/powerpoint/2010/main" val="233272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ChangeArrowheads="1"/>
          </p:cNvSpPr>
          <p:nvPr/>
        </p:nvSpPr>
        <p:spPr bwMode="auto">
          <a:xfrm>
            <a:off x="2286000" y="838200"/>
            <a:ext cx="7467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defRPr>
            </a:lvl1pPr>
            <a:lvl2pPr marL="62865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spcBef>
                <a:spcPct val="35000"/>
              </a:spcBef>
              <a:buFont typeface="Arial" panose="020B0604020202020204" pitchFamily="34" charset="0"/>
              <a:buChar char="•"/>
            </a:pPr>
            <a:r>
              <a:rPr lang="en-US" sz="2000">
                <a:solidFill>
                  <a:srgbClr val="990000"/>
                </a:solidFill>
              </a:rPr>
              <a:t>System Optimization</a:t>
            </a:r>
          </a:p>
          <a:p>
            <a:pPr lvl="1">
              <a:lnSpc>
                <a:spcPts val="2400"/>
              </a:lnSpc>
              <a:spcBef>
                <a:spcPct val="35000"/>
              </a:spcBef>
              <a:buFont typeface="Arial" panose="020B0604020202020204" pitchFamily="34" charset="0"/>
              <a:buChar char="–"/>
            </a:pPr>
            <a:r>
              <a:rPr lang="en-US" sz="2000"/>
              <a:t>Subsystems often suboptimal to achieve best balance at system level</a:t>
            </a:r>
          </a:p>
          <a:p>
            <a:pPr lvl="1">
              <a:lnSpc>
                <a:spcPts val="2400"/>
              </a:lnSpc>
              <a:spcBef>
                <a:spcPct val="35000"/>
              </a:spcBef>
              <a:buFont typeface="Arial" panose="020B0604020202020204" pitchFamily="34" charset="0"/>
              <a:buChar char="–"/>
            </a:pPr>
            <a:r>
              <a:rPr lang="en-US" sz="2000"/>
              <a:t>Ultimate system purpose must prevail against conflicting considerations</a:t>
            </a:r>
          </a:p>
          <a:p>
            <a:pPr lvl="1">
              <a:lnSpc>
                <a:spcPts val="2400"/>
              </a:lnSpc>
              <a:spcBef>
                <a:spcPct val="35000"/>
              </a:spcBef>
              <a:buFont typeface="Arial" panose="020B0604020202020204" pitchFamily="34" charset="0"/>
              <a:buChar char="–"/>
            </a:pPr>
            <a:r>
              <a:rPr lang="en-US" sz="2000"/>
              <a:t>Long-term considerations (e.g., disposal) may drive technical decisions</a:t>
            </a:r>
          </a:p>
          <a:p>
            <a:pPr>
              <a:lnSpc>
                <a:spcPts val="2400"/>
              </a:lnSpc>
              <a:spcBef>
                <a:spcPct val="35000"/>
              </a:spcBef>
              <a:buFont typeface="Arial" panose="020B0604020202020204" pitchFamily="34" charset="0"/>
              <a:buChar char="•"/>
            </a:pPr>
            <a:r>
              <a:rPr lang="en-US" sz="2000">
                <a:solidFill>
                  <a:srgbClr val="990000"/>
                </a:solidFill>
              </a:rPr>
              <a:t>Customer Interface</a:t>
            </a:r>
          </a:p>
          <a:p>
            <a:pPr lvl="1">
              <a:lnSpc>
                <a:spcPts val="2400"/>
              </a:lnSpc>
              <a:spcBef>
                <a:spcPct val="35000"/>
              </a:spcBef>
              <a:buFont typeface="Arial" panose="020B0604020202020204" pitchFamily="34" charset="0"/>
              <a:buChar char="–"/>
            </a:pPr>
            <a:r>
              <a:rPr lang="en-US" sz="2000"/>
              <a:t>Often must act as “honest broker” </a:t>
            </a:r>
          </a:p>
          <a:p>
            <a:pPr lvl="1">
              <a:lnSpc>
                <a:spcPts val="2400"/>
              </a:lnSpc>
              <a:spcBef>
                <a:spcPct val="35000"/>
              </a:spcBef>
              <a:buFont typeface="Arial" panose="020B0604020202020204" pitchFamily="34" charset="0"/>
              <a:buChar char="–"/>
            </a:pPr>
            <a:r>
              <a:rPr lang="en-US" sz="2000"/>
              <a:t>Carries burden of educating customer on hard choices</a:t>
            </a:r>
          </a:p>
          <a:p>
            <a:pPr lvl="1">
              <a:lnSpc>
                <a:spcPts val="2400"/>
              </a:lnSpc>
              <a:spcBef>
                <a:spcPct val="35000"/>
              </a:spcBef>
              <a:buFont typeface="Arial" panose="020B0604020202020204" pitchFamily="34" charset="0"/>
              <a:buChar char="–"/>
            </a:pPr>
            <a:r>
              <a:rPr lang="en-US" sz="2000"/>
              <a:t>Must think ahead to the next customer and next </a:t>
            </a:r>
          </a:p>
          <a:p>
            <a:pPr lvl="1">
              <a:lnSpc>
                <a:spcPts val="2400"/>
              </a:lnSpc>
              <a:spcBef>
                <a:spcPct val="35000"/>
              </a:spcBef>
            </a:pPr>
            <a:r>
              <a:rPr lang="en-US" sz="2000"/>
              <a:t>   application</a:t>
            </a:r>
          </a:p>
          <a:p>
            <a:pPr lvl="1">
              <a:lnSpc>
                <a:spcPts val="2400"/>
              </a:lnSpc>
              <a:spcBef>
                <a:spcPct val="35000"/>
              </a:spcBef>
              <a:buFont typeface="Arial" panose="020B0604020202020204" pitchFamily="34" charset="0"/>
              <a:buChar char="–"/>
            </a:pPr>
            <a:r>
              <a:rPr lang="en-US" sz="2000"/>
              <a:t>Must “challenge” all requirements</a:t>
            </a:r>
          </a:p>
          <a:p>
            <a:pPr>
              <a:lnSpc>
                <a:spcPts val="2400"/>
              </a:lnSpc>
              <a:spcBef>
                <a:spcPct val="35000"/>
              </a:spcBef>
              <a:buFont typeface="Arial" panose="020B0604020202020204" pitchFamily="34" charset="0"/>
              <a:buChar char="•"/>
            </a:pPr>
            <a:endParaRPr lang="en-US" sz="2000"/>
          </a:p>
        </p:txBody>
      </p:sp>
    </p:spTree>
    <p:extLst>
      <p:ext uri="{BB962C8B-B14F-4D97-AF65-F5344CB8AC3E}">
        <p14:creationId xmlns:p14="http://schemas.microsoft.com/office/powerpoint/2010/main" val="259546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838201"/>
            <a:ext cx="8229600" cy="639763"/>
          </a:xfrm>
        </p:spPr>
        <p:txBody>
          <a:bodyPr anchor="t">
            <a:normAutofit fontScale="90000"/>
          </a:bodyPr>
          <a:lstStyle/>
          <a:p>
            <a:pPr eaLnBrk="1" hangingPunct="1"/>
            <a:r>
              <a:rPr lang="en-US" altLang="en-US"/>
              <a:t>System Definition</a:t>
            </a:r>
          </a:p>
        </p:txBody>
      </p:sp>
      <p:sp>
        <p:nvSpPr>
          <p:cNvPr id="43011" name="Rectangle 4"/>
          <p:cNvSpPr>
            <a:spLocks noGrp="1" noChangeArrowheads="1"/>
          </p:cNvSpPr>
          <p:nvPr>
            <p:ph idx="1"/>
          </p:nvPr>
        </p:nvSpPr>
        <p:spPr>
          <a:xfrm>
            <a:off x="2057400" y="1676400"/>
            <a:ext cx="8229600" cy="2971800"/>
          </a:xfrm>
        </p:spPr>
        <p:txBody>
          <a:bodyPr/>
          <a:lstStyle/>
          <a:p>
            <a:pPr eaLnBrk="1" hangingPunct="1"/>
            <a:r>
              <a:rPr lang="en-US" altLang="en-US" dirty="0"/>
              <a:t>Systems and Subsystems</a:t>
            </a:r>
          </a:p>
          <a:p>
            <a:pPr lvl="1" eaLnBrk="1" hangingPunct="1"/>
            <a:r>
              <a:rPr lang="en-US" altLang="en-US" dirty="0">
                <a:solidFill>
                  <a:schemeClr val="accent2"/>
                </a:solidFill>
              </a:rPr>
              <a:t>Systems, segments, subsystems, elements</a:t>
            </a:r>
          </a:p>
          <a:p>
            <a:pPr eaLnBrk="1" hangingPunct="1"/>
            <a:r>
              <a:rPr lang="en-US" altLang="en-US" dirty="0"/>
              <a:t>Environment</a:t>
            </a:r>
          </a:p>
          <a:p>
            <a:pPr eaLnBrk="1" hangingPunct="1"/>
            <a:r>
              <a:rPr lang="en-US" altLang="en-US" dirty="0"/>
              <a:t>Inputs/Outputs</a:t>
            </a:r>
          </a:p>
          <a:p>
            <a:pPr eaLnBrk="1" hangingPunct="1"/>
            <a:r>
              <a:rPr lang="en-US" altLang="en-US" dirty="0"/>
              <a:t>Throughput – what is being transformed within the system!</a:t>
            </a:r>
          </a:p>
        </p:txBody>
      </p:sp>
      <p:sp>
        <p:nvSpPr>
          <p:cNvPr id="43012" name="Slide Number Placeholder 2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D9DC1D6C-FB42-47DF-AACC-C4F4B753DF0A}" type="slidenum">
              <a:rPr lang="en-US" altLang="en-US" sz="1400"/>
              <a:pPr eaLnBrk="1" hangingPunct="1">
                <a:spcBef>
                  <a:spcPct val="0"/>
                </a:spcBef>
                <a:buFontTx/>
                <a:buNone/>
              </a:pPr>
              <a:t>3</a:t>
            </a:fld>
            <a:endParaRPr lang="en-US" altLang="en-US" sz="1400"/>
          </a:p>
        </p:txBody>
      </p:sp>
      <p:sp>
        <p:nvSpPr>
          <p:cNvPr id="43013" name="Oval 3"/>
          <p:cNvSpPr>
            <a:spLocks noChangeArrowheads="1"/>
          </p:cNvSpPr>
          <p:nvPr/>
        </p:nvSpPr>
        <p:spPr bwMode="auto">
          <a:xfrm>
            <a:off x="4724400" y="4800600"/>
            <a:ext cx="2895600" cy="1524000"/>
          </a:xfrm>
          <a:prstGeom prst="ellipse">
            <a:avLst/>
          </a:prstGeom>
          <a:gradFill rotWithShape="1">
            <a:gsLst>
              <a:gs pos="0">
                <a:srgbClr val="FFFFCC"/>
              </a:gs>
              <a:gs pos="100000">
                <a:srgbClr val="76765E"/>
              </a:gs>
            </a:gsLst>
            <a:lin ang="2700000" scaled="1"/>
          </a:gradFill>
          <a:ln w="9525">
            <a:no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4" name="AutoShape 5"/>
          <p:cNvSpPr>
            <a:spLocks/>
          </p:cNvSpPr>
          <p:nvPr/>
        </p:nvSpPr>
        <p:spPr bwMode="auto">
          <a:xfrm>
            <a:off x="5410200" y="2819400"/>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5" name="Text Box 6"/>
          <p:cNvSpPr txBox="1">
            <a:spLocks noChangeArrowheads="1"/>
          </p:cNvSpPr>
          <p:nvPr/>
        </p:nvSpPr>
        <p:spPr bwMode="auto">
          <a:xfrm>
            <a:off x="5576942" y="3048000"/>
            <a:ext cx="45576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800" dirty="0">
                <a:latin typeface="Times" panose="02020603050405020304" pitchFamily="18" charset="0"/>
              </a:rPr>
              <a:t>Defined at System Boundaries</a:t>
            </a:r>
          </a:p>
        </p:txBody>
      </p:sp>
      <p:sp>
        <p:nvSpPr>
          <p:cNvPr id="43016" name="Oval 7"/>
          <p:cNvSpPr>
            <a:spLocks noChangeArrowheads="1"/>
          </p:cNvSpPr>
          <p:nvPr/>
        </p:nvSpPr>
        <p:spPr bwMode="auto">
          <a:xfrm>
            <a:off x="5410200" y="4876800"/>
            <a:ext cx="1524000" cy="1219200"/>
          </a:xfrm>
          <a:prstGeom prst="ellipse">
            <a:avLst/>
          </a:prstGeom>
          <a:solidFill>
            <a:srgbClr val="EAEAEA"/>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nvGrpSpPr>
          <p:cNvPr id="43017" name="Group 8"/>
          <p:cNvGrpSpPr>
            <a:grpSpLocks/>
          </p:cNvGrpSpPr>
          <p:nvPr/>
        </p:nvGrpSpPr>
        <p:grpSpPr bwMode="auto">
          <a:xfrm>
            <a:off x="4953000" y="5334000"/>
            <a:ext cx="2362200" cy="304800"/>
            <a:chOff x="2496" y="3264"/>
            <a:chExt cx="1488" cy="192"/>
          </a:xfrm>
        </p:grpSpPr>
        <p:sp>
          <p:nvSpPr>
            <p:cNvPr id="43018" name="Rectangle 9"/>
            <p:cNvSpPr>
              <a:spLocks noChangeArrowheads="1"/>
            </p:cNvSpPr>
            <p:nvPr/>
          </p:nvSpPr>
          <p:spPr bwMode="auto">
            <a:xfrm flipV="1">
              <a:off x="2928" y="3264"/>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9" name="Rectangle 10"/>
            <p:cNvSpPr>
              <a:spLocks noChangeArrowheads="1"/>
            </p:cNvSpPr>
            <p:nvPr/>
          </p:nvSpPr>
          <p:spPr bwMode="auto">
            <a:xfrm flipV="1">
              <a:off x="2784" y="3360"/>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0" name="Rectangle 11"/>
            <p:cNvSpPr>
              <a:spLocks noChangeArrowheads="1"/>
            </p:cNvSpPr>
            <p:nvPr/>
          </p:nvSpPr>
          <p:spPr bwMode="auto">
            <a:xfrm flipV="1">
              <a:off x="3120" y="3360"/>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1" name="Rectangle 12"/>
            <p:cNvSpPr>
              <a:spLocks noChangeArrowheads="1"/>
            </p:cNvSpPr>
            <p:nvPr/>
          </p:nvSpPr>
          <p:spPr bwMode="auto">
            <a:xfrm flipV="1">
              <a:off x="3312" y="3264"/>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2" name="Rectangle 13"/>
            <p:cNvSpPr>
              <a:spLocks noChangeArrowheads="1"/>
            </p:cNvSpPr>
            <p:nvPr/>
          </p:nvSpPr>
          <p:spPr bwMode="auto">
            <a:xfrm flipV="1">
              <a:off x="3312" y="3408"/>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3" name="Line 14"/>
            <p:cNvSpPr>
              <a:spLocks noChangeShapeType="1"/>
            </p:cNvSpPr>
            <p:nvPr/>
          </p:nvSpPr>
          <p:spPr bwMode="auto">
            <a:xfrm>
              <a:off x="2496" y="3360"/>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4" name="Line 15"/>
            <p:cNvSpPr>
              <a:spLocks noChangeShapeType="1"/>
            </p:cNvSpPr>
            <p:nvPr/>
          </p:nvSpPr>
          <p:spPr bwMode="auto">
            <a:xfrm flipV="1">
              <a:off x="2832" y="331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16"/>
            <p:cNvSpPr>
              <a:spLocks noChangeShapeType="1"/>
            </p:cNvSpPr>
            <p:nvPr/>
          </p:nvSpPr>
          <p:spPr bwMode="auto">
            <a:xfrm>
              <a:off x="2832" y="331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17"/>
            <p:cNvSpPr>
              <a:spLocks noChangeShapeType="1"/>
            </p:cNvSpPr>
            <p:nvPr/>
          </p:nvSpPr>
          <p:spPr bwMode="auto">
            <a:xfrm>
              <a:off x="3072" y="331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18"/>
            <p:cNvSpPr>
              <a:spLocks noChangeShapeType="1"/>
            </p:cNvSpPr>
            <p:nvPr/>
          </p:nvSpPr>
          <p:spPr bwMode="auto">
            <a:xfrm>
              <a:off x="3168" y="331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19"/>
            <p:cNvSpPr>
              <a:spLocks noChangeShapeType="1"/>
            </p:cNvSpPr>
            <p:nvPr/>
          </p:nvSpPr>
          <p:spPr bwMode="auto">
            <a:xfrm>
              <a:off x="3456"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20"/>
            <p:cNvSpPr>
              <a:spLocks noChangeShapeType="1"/>
            </p:cNvSpPr>
            <p:nvPr/>
          </p:nvSpPr>
          <p:spPr bwMode="auto">
            <a:xfrm>
              <a:off x="3264" y="336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21"/>
            <p:cNvSpPr>
              <a:spLocks noChangeShapeType="1"/>
            </p:cNvSpPr>
            <p:nvPr/>
          </p:nvSpPr>
          <p:spPr bwMode="auto">
            <a:xfrm>
              <a:off x="3360" y="336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22"/>
            <p:cNvSpPr>
              <a:spLocks noChangeShapeType="1"/>
            </p:cNvSpPr>
            <p:nvPr/>
          </p:nvSpPr>
          <p:spPr bwMode="auto">
            <a:xfrm>
              <a:off x="3456"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23"/>
            <p:cNvSpPr>
              <a:spLocks noChangeShapeType="1"/>
            </p:cNvSpPr>
            <p:nvPr/>
          </p:nvSpPr>
          <p:spPr bwMode="auto">
            <a:xfrm flipV="1">
              <a:off x="3552" y="331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24"/>
            <p:cNvSpPr>
              <a:spLocks noChangeShapeType="1"/>
            </p:cNvSpPr>
            <p:nvPr/>
          </p:nvSpPr>
          <p:spPr bwMode="auto">
            <a:xfrm>
              <a:off x="3744" y="3312"/>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32752696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sz="3500">
                <a:solidFill>
                  <a:srgbClr val="990000"/>
                </a:solidFill>
                <a:latin typeface="Arial" panose="020B0604020202020204" pitchFamily="34" charset="0"/>
              </a:rPr>
              <a:t>Systems Engineering Heritage</a:t>
            </a:r>
          </a:p>
        </p:txBody>
      </p:sp>
      <p:sp>
        <p:nvSpPr>
          <p:cNvPr id="28675" name="Rectangle 5"/>
          <p:cNvSpPr>
            <a:spLocks noGrp="1" noChangeArrowheads="1"/>
          </p:cNvSpPr>
          <p:nvPr>
            <p:ph type="body" idx="1"/>
          </p:nvPr>
        </p:nvSpPr>
        <p:spPr>
          <a:xfrm>
            <a:off x="2209800" y="1600201"/>
            <a:ext cx="8229600" cy="4525963"/>
          </a:xfrm>
        </p:spPr>
        <p:txBody>
          <a:bodyPr>
            <a:normAutofit fontScale="92500"/>
          </a:bodyPr>
          <a:lstStyle/>
          <a:p>
            <a:pPr>
              <a:lnSpc>
                <a:spcPct val="160000"/>
              </a:lnSpc>
              <a:tabLst>
                <a:tab pos="6858000" algn="ctr"/>
              </a:tabLst>
            </a:pPr>
            <a:r>
              <a:rPr lang="en-US" sz="2300">
                <a:latin typeface="Arial" panose="020B0604020202020204" pitchFamily="34" charset="0"/>
              </a:rPr>
              <a:t>Water distribution systems in Mesopotamia	4000 BC </a:t>
            </a:r>
          </a:p>
          <a:p>
            <a:pPr>
              <a:lnSpc>
                <a:spcPct val="160000"/>
              </a:lnSpc>
              <a:tabLst>
                <a:tab pos="6858000" algn="ctr"/>
              </a:tabLst>
            </a:pPr>
            <a:r>
              <a:rPr lang="en-US" sz="2300">
                <a:latin typeface="Arial" panose="020B0604020202020204" pitchFamily="34" charset="0"/>
              </a:rPr>
              <a:t>Irrigation systems in Egypt	3300 BC</a:t>
            </a:r>
          </a:p>
          <a:p>
            <a:pPr>
              <a:lnSpc>
                <a:spcPct val="160000"/>
              </a:lnSpc>
              <a:tabLst>
                <a:tab pos="6858000" algn="ctr"/>
              </a:tabLst>
            </a:pPr>
            <a:r>
              <a:rPr lang="en-US" sz="2300">
                <a:latin typeface="Arial" panose="020B0604020202020204" pitchFamily="34" charset="0"/>
              </a:rPr>
              <a:t>Urban systems such as Athens, Greece	400 BC</a:t>
            </a:r>
          </a:p>
          <a:p>
            <a:pPr>
              <a:lnSpc>
                <a:spcPct val="160000"/>
              </a:lnSpc>
              <a:tabLst>
                <a:tab pos="6858000" algn="ctr"/>
              </a:tabLst>
            </a:pPr>
            <a:r>
              <a:rPr lang="en-US" sz="2300">
                <a:latin typeface="Arial" panose="020B0604020202020204" pitchFamily="34" charset="0"/>
              </a:rPr>
              <a:t>Roman highway systems	300 BC</a:t>
            </a:r>
          </a:p>
          <a:p>
            <a:pPr>
              <a:lnSpc>
                <a:spcPct val="160000"/>
              </a:lnSpc>
              <a:tabLst>
                <a:tab pos="6858000" algn="ctr"/>
              </a:tabLst>
            </a:pPr>
            <a:r>
              <a:rPr lang="en-US" sz="2300">
                <a:latin typeface="Arial" panose="020B0604020202020204" pitchFamily="34" charset="0"/>
              </a:rPr>
              <a:t>Water transportation systems like Erie Canal	1800s</a:t>
            </a:r>
          </a:p>
          <a:p>
            <a:pPr>
              <a:lnSpc>
                <a:spcPct val="160000"/>
              </a:lnSpc>
              <a:tabLst>
                <a:tab pos="6858000" algn="ctr"/>
              </a:tabLst>
            </a:pPr>
            <a:r>
              <a:rPr lang="en-US" sz="2300">
                <a:latin typeface="Arial" panose="020B0604020202020204" pitchFamily="34" charset="0"/>
              </a:rPr>
              <a:t>Telephone systems	1877	</a:t>
            </a:r>
          </a:p>
          <a:p>
            <a:pPr>
              <a:lnSpc>
                <a:spcPct val="160000"/>
              </a:lnSpc>
              <a:tabLst>
                <a:tab pos="6858000" algn="ctr"/>
              </a:tabLst>
            </a:pPr>
            <a:r>
              <a:rPr lang="en-US" sz="2300">
                <a:latin typeface="Arial" panose="020B0604020202020204" pitchFamily="34" charset="0"/>
              </a:rPr>
              <a:t>Electrical power distribution systems	1880</a:t>
            </a:r>
          </a:p>
          <a:p>
            <a:pPr>
              <a:lnSpc>
                <a:spcPct val="160000"/>
              </a:lnSpc>
              <a:tabLst>
                <a:tab pos="6858000" algn="ctr"/>
              </a:tabLst>
            </a:pPr>
            <a:endParaRPr lang="en-US" sz="2300">
              <a:latin typeface="Arial" panose="020B0604020202020204" pitchFamily="34" charset="0"/>
            </a:endParaRPr>
          </a:p>
        </p:txBody>
      </p:sp>
    </p:spTree>
    <p:extLst>
      <p:ext uri="{BB962C8B-B14F-4D97-AF65-F5344CB8AC3E}">
        <p14:creationId xmlns:p14="http://schemas.microsoft.com/office/powerpoint/2010/main" val="11486135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981200" y="533400"/>
            <a:ext cx="8229600" cy="1143000"/>
          </a:xfrm>
        </p:spPr>
        <p:txBody>
          <a:bodyPr/>
          <a:lstStyle/>
          <a:p>
            <a:r>
              <a:rPr lang="en-US" sz="3400" dirty="0">
                <a:solidFill>
                  <a:srgbClr val="990000"/>
                </a:solidFill>
                <a:latin typeface="Arial" panose="020B0604020202020204" pitchFamily="34" charset="0"/>
              </a:rPr>
              <a:t>Modern Origins </a:t>
            </a:r>
            <a:br>
              <a:rPr lang="en-US" sz="3400" dirty="0">
                <a:solidFill>
                  <a:srgbClr val="990000"/>
                </a:solidFill>
                <a:latin typeface="Arial" panose="020B0604020202020204" pitchFamily="34" charset="0"/>
              </a:rPr>
            </a:br>
            <a:r>
              <a:rPr lang="en-US" sz="3400" dirty="0">
                <a:solidFill>
                  <a:srgbClr val="990000"/>
                </a:solidFill>
                <a:latin typeface="Arial" panose="020B0604020202020204" pitchFamily="34" charset="0"/>
              </a:rPr>
              <a:t>of the Systems Approach </a:t>
            </a:r>
          </a:p>
        </p:txBody>
      </p:sp>
      <p:sp>
        <p:nvSpPr>
          <p:cNvPr id="29699" name="Rectangle 5"/>
          <p:cNvSpPr>
            <a:spLocks noGrp="1" noChangeArrowheads="1"/>
          </p:cNvSpPr>
          <p:nvPr>
            <p:ph type="body" idx="1"/>
          </p:nvPr>
        </p:nvSpPr>
        <p:spPr>
          <a:xfrm>
            <a:off x="2133600" y="1752600"/>
            <a:ext cx="8077200" cy="4114800"/>
          </a:xfrm>
        </p:spPr>
        <p:txBody>
          <a:bodyPr/>
          <a:lstStyle/>
          <a:p>
            <a:pPr>
              <a:spcBef>
                <a:spcPct val="100000"/>
              </a:spcBef>
            </a:pPr>
            <a:r>
              <a:rPr lang="en-US" sz="2400">
                <a:latin typeface="Arial" panose="020B0604020202020204" pitchFamily="34" charset="0"/>
              </a:rPr>
              <a:t>British multi-disciplined team formed (1937) to analyze Air Defense System</a:t>
            </a:r>
          </a:p>
          <a:p>
            <a:pPr>
              <a:spcBef>
                <a:spcPct val="100000"/>
              </a:spcBef>
            </a:pPr>
            <a:r>
              <a:rPr lang="en-US" sz="2400">
                <a:latin typeface="Arial" panose="020B0604020202020204" pitchFamily="34" charset="0"/>
              </a:rPr>
              <a:t>Bell Labs supported Nike development (1939-1945)</a:t>
            </a:r>
          </a:p>
          <a:p>
            <a:pPr>
              <a:spcBef>
                <a:spcPct val="100000"/>
              </a:spcBef>
            </a:pPr>
            <a:r>
              <a:rPr lang="en-US" sz="2400">
                <a:latin typeface="Arial" panose="020B0604020202020204" pitchFamily="34" charset="0"/>
              </a:rPr>
              <a:t>SAGE Air defense system defined and managed by MIT (1951-1980)</a:t>
            </a:r>
          </a:p>
          <a:p>
            <a:pPr>
              <a:spcBef>
                <a:spcPct val="100000"/>
              </a:spcBef>
            </a:pPr>
            <a:r>
              <a:rPr lang="en-US" sz="2400">
                <a:latin typeface="Arial" panose="020B0604020202020204" pitchFamily="34" charset="0"/>
              </a:rPr>
              <a:t>ATLAS Intercontinental Ballistic Missile Program managed by systems contractor, Ramo-Wooldridge Corp (1954-1964)</a:t>
            </a:r>
          </a:p>
        </p:txBody>
      </p:sp>
    </p:spTree>
    <p:extLst>
      <p:ext uri="{BB962C8B-B14F-4D97-AF65-F5344CB8AC3E}">
        <p14:creationId xmlns:p14="http://schemas.microsoft.com/office/powerpoint/2010/main" val="250050882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219325" y="5867400"/>
            <a:ext cx="784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200" b="1">
                <a:solidFill>
                  <a:srgbClr val="990000"/>
                </a:solidFill>
              </a:rPr>
              <a:t>1) Hughes, Thomas P., </a:t>
            </a:r>
            <a:r>
              <a:rPr lang="en-US" sz="1200" b="1" i="1">
                <a:solidFill>
                  <a:srgbClr val="990000"/>
                </a:solidFill>
              </a:rPr>
              <a:t>Rescuing Prometheus</a:t>
            </a:r>
            <a:r>
              <a:rPr lang="en-US" sz="1200" b="1">
                <a:solidFill>
                  <a:srgbClr val="990000"/>
                </a:solidFill>
              </a:rPr>
              <a:t>, Chapter 4, pps. 141-195, Pantheon Books, New York, 1998.</a:t>
            </a:r>
            <a:endParaRPr lang="en-US" sz="1200">
              <a:solidFill>
                <a:srgbClr val="990000"/>
              </a:solidFill>
            </a:endParaRPr>
          </a:p>
        </p:txBody>
      </p:sp>
      <p:sp>
        <p:nvSpPr>
          <p:cNvPr id="30723" name="Rectangle 5"/>
          <p:cNvSpPr>
            <a:spLocks noGrp="1" noChangeArrowheads="1"/>
          </p:cNvSpPr>
          <p:nvPr>
            <p:ph type="title"/>
          </p:nvPr>
        </p:nvSpPr>
        <p:spPr>
          <a:xfrm>
            <a:off x="838200" y="38936"/>
            <a:ext cx="10515600" cy="1325563"/>
          </a:xfrm>
        </p:spPr>
        <p:txBody>
          <a:bodyPr/>
          <a:lstStyle/>
          <a:p>
            <a:r>
              <a:rPr lang="en-US" sz="3400" dirty="0">
                <a:solidFill>
                  <a:srgbClr val="990000"/>
                </a:solidFill>
                <a:latin typeface="Arial" panose="020B0604020202020204" pitchFamily="34" charset="0"/>
              </a:rPr>
              <a:t>Spread of the Systems Approach</a:t>
            </a:r>
            <a:r>
              <a:rPr lang="en-US" sz="3400" baseline="30000" dirty="0">
                <a:solidFill>
                  <a:srgbClr val="990000"/>
                </a:solidFill>
                <a:latin typeface="Arial" panose="020B0604020202020204" pitchFamily="34" charset="0"/>
              </a:rPr>
              <a:t>1</a:t>
            </a:r>
            <a:endParaRPr lang="en-US" sz="3400" dirty="0">
              <a:solidFill>
                <a:srgbClr val="990000"/>
              </a:solidFill>
              <a:latin typeface="Arial" panose="020B0604020202020204" pitchFamily="34" charset="0"/>
            </a:endParaRPr>
          </a:p>
        </p:txBody>
      </p:sp>
      <p:sp>
        <p:nvSpPr>
          <p:cNvPr id="30724" name="Rectangle 6"/>
          <p:cNvSpPr>
            <a:spLocks noGrp="1" noChangeArrowheads="1"/>
          </p:cNvSpPr>
          <p:nvPr>
            <p:ph type="body" idx="1"/>
          </p:nvPr>
        </p:nvSpPr>
        <p:spPr>
          <a:xfrm>
            <a:off x="2028825" y="1273259"/>
            <a:ext cx="8660564" cy="4525962"/>
          </a:xfrm>
        </p:spPr>
        <p:txBody>
          <a:bodyPr/>
          <a:lstStyle/>
          <a:p>
            <a:r>
              <a:rPr lang="en-US" sz="2400" dirty="0">
                <a:latin typeface="Arial" panose="020B0604020202020204" pitchFamily="34" charset="0"/>
              </a:rPr>
              <a:t>Early Proponents</a:t>
            </a:r>
          </a:p>
          <a:p>
            <a:pPr lvl="1"/>
            <a:r>
              <a:rPr lang="en-US" dirty="0">
                <a:latin typeface="Arial" panose="020B0604020202020204" pitchFamily="34" charset="0"/>
              </a:rPr>
              <a:t>Research and Development Corporation (RAND)</a:t>
            </a:r>
          </a:p>
          <a:p>
            <a:pPr lvl="1"/>
            <a:r>
              <a:rPr lang="en-US" dirty="0">
                <a:latin typeface="Arial" panose="020B0604020202020204" pitchFamily="34" charset="0"/>
              </a:rPr>
              <a:t>Robert McNamara (Secretary of Defense)</a:t>
            </a:r>
          </a:p>
          <a:p>
            <a:pPr lvl="1"/>
            <a:r>
              <a:rPr lang="en-US" dirty="0">
                <a:latin typeface="Arial" panose="020B0604020202020204" pitchFamily="34" charset="0"/>
              </a:rPr>
              <a:t>Jay Forrester (Modeling Urban Systems at MIT)</a:t>
            </a:r>
          </a:p>
          <a:p>
            <a:r>
              <a:rPr lang="en-US" sz="2400" dirty="0">
                <a:latin typeface="Arial" panose="020B0604020202020204" pitchFamily="34" charset="0"/>
              </a:rPr>
              <a:t>Growth in systems engineering citations (Engineering Index)</a:t>
            </a:r>
          </a:p>
          <a:p>
            <a:pPr lvl="1"/>
            <a:r>
              <a:rPr lang="en-US" dirty="0">
                <a:latin typeface="Arial" panose="020B0604020202020204" pitchFamily="34" charset="0"/>
              </a:rPr>
              <a:t>Nil in 1964</a:t>
            </a:r>
          </a:p>
          <a:p>
            <a:pPr lvl="1"/>
            <a:r>
              <a:rPr lang="en-US" dirty="0">
                <a:latin typeface="Arial" panose="020B0604020202020204" pitchFamily="34" charset="0"/>
              </a:rPr>
              <a:t>One Page in 1966</a:t>
            </a:r>
          </a:p>
          <a:p>
            <a:pPr lvl="1"/>
            <a:r>
              <a:rPr lang="en-US" dirty="0">
                <a:latin typeface="Arial" panose="020B0604020202020204" pitchFamily="34" charset="0"/>
              </a:rPr>
              <a:t>Eight Pages in 1969</a:t>
            </a:r>
          </a:p>
          <a:p>
            <a:r>
              <a:rPr lang="en-US" sz="2400" dirty="0">
                <a:latin typeface="Arial" panose="020B0604020202020204" pitchFamily="34" charset="0"/>
              </a:rPr>
              <a:t>Nine Universities Offered Systems Engineering Programs in 1964</a:t>
            </a:r>
          </a:p>
        </p:txBody>
      </p:sp>
    </p:spTree>
    <p:extLst>
      <p:ext uri="{BB962C8B-B14F-4D97-AF65-F5344CB8AC3E}">
        <p14:creationId xmlns:p14="http://schemas.microsoft.com/office/powerpoint/2010/main" val="1051047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 calcmode="lin" valueType="num">
                                      <p:cBhvr additive="base">
                                        <p:cTn id="7" dur="500" fill="hold"/>
                                        <p:tgtEl>
                                          <p:spTgt spid="22530"/>
                                        </p:tgtEl>
                                        <p:attrNameLst>
                                          <p:attrName>ppt_x</p:attrName>
                                        </p:attrNameLst>
                                      </p:cBhvr>
                                      <p:tavLst>
                                        <p:tav tm="0">
                                          <p:val>
                                            <p:strVal val="#ppt_x"/>
                                          </p:val>
                                        </p:tav>
                                        <p:tav tm="100000">
                                          <p:val>
                                            <p:strVal val="#ppt_x"/>
                                          </p:val>
                                        </p:tav>
                                      </p:tavLst>
                                    </p:anim>
                                    <p:anim calcmode="lin" valueType="num">
                                      <p:cBhvr additive="base">
                                        <p:cTn id="8" dur="500" fill="hold"/>
                                        <p:tgtEl>
                                          <p:spTgt spid="22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Optimization</a:t>
            </a:r>
          </a:p>
        </p:txBody>
      </p:sp>
      <p:sp>
        <p:nvSpPr>
          <p:cNvPr id="3" name="Subtitle 2"/>
          <p:cNvSpPr>
            <a:spLocks noGrp="1"/>
          </p:cNvSpPr>
          <p:nvPr>
            <p:ph type="subTitle" idx="1"/>
          </p:nvPr>
        </p:nvSpPr>
        <p:spPr/>
        <p:txBody>
          <a:bodyPr/>
          <a:lstStyle/>
          <a:p>
            <a:r>
              <a:rPr lang="en-US" dirty="0"/>
              <a:t>Dr. Siddhartha Agarwal</a:t>
            </a:r>
          </a:p>
          <a:p>
            <a:r>
              <a:rPr lang="en-US" dirty="0"/>
              <a:t>MND 404</a:t>
            </a:r>
          </a:p>
          <a:p>
            <a:endParaRPr lang="en-US" dirty="0"/>
          </a:p>
        </p:txBody>
      </p:sp>
    </p:spTree>
    <p:extLst>
      <p:ext uri="{BB962C8B-B14F-4D97-AF65-F5344CB8AC3E}">
        <p14:creationId xmlns:p14="http://schemas.microsoft.com/office/powerpoint/2010/main" val="1136351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a:xfrm>
            <a:off x="838200" y="1455031"/>
            <a:ext cx="10515600" cy="4721932"/>
          </a:xfrm>
        </p:spPr>
        <p:txBody>
          <a:bodyPr/>
          <a:lstStyle/>
          <a:p>
            <a:r>
              <a:rPr lang="en-US" dirty="0"/>
              <a:t>Simply means finding the maximum or minimum of a function</a:t>
            </a:r>
          </a:p>
          <a:p>
            <a:endParaRPr lang="en-US" dirty="0"/>
          </a:p>
        </p:txBody>
      </p:sp>
      <p:pic>
        <p:nvPicPr>
          <p:cNvPr id="3074" name="Picture 2" descr="http://hyperphysics.phy-astr.gsu.edu/hbase/Math/immath/maxmin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656" y="2369430"/>
            <a:ext cx="7132536" cy="404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66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Minima &amp; Maxima</a:t>
            </a:r>
          </a:p>
        </p:txBody>
      </p:sp>
      <p:pic>
        <p:nvPicPr>
          <p:cNvPr id="4098" name="Picture 2" descr="What is the difference between local minima &amp; maxima and absolute minima &amp;  maxima? - Quor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5614" y="1790939"/>
            <a:ext cx="7861740" cy="393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62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1828800" y="914401"/>
            <a:ext cx="792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a:latin typeface="Times New Roman" pitchFamily="18" charset="0"/>
              </a:rPr>
              <a:t>A local maximum need not be a global maximum</a:t>
            </a:r>
          </a:p>
        </p:txBody>
      </p:sp>
      <p:pic>
        <p:nvPicPr>
          <p:cNvPr id="45059" name="Picture 6"/>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1007271" y="4899067"/>
            <a:ext cx="9848228" cy="107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0" name="Group 13"/>
          <p:cNvGrpSpPr>
            <a:grpSpLocks/>
          </p:cNvGrpSpPr>
          <p:nvPr/>
        </p:nvGrpSpPr>
        <p:grpSpPr bwMode="auto">
          <a:xfrm>
            <a:off x="2781300" y="1838812"/>
            <a:ext cx="6019800" cy="2743200"/>
            <a:chOff x="144" y="960"/>
            <a:chExt cx="5040" cy="2375"/>
          </a:xfrm>
        </p:grpSpPr>
        <p:pic>
          <p:nvPicPr>
            <p:cNvPr id="45062" name="Picture 5" descr="图片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960"/>
              <a:ext cx="5040" cy="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10"/>
            <p:cNvSpPr txBox="1">
              <a:spLocks noChangeArrowheads="1"/>
            </p:cNvSpPr>
            <p:nvPr/>
          </p:nvSpPr>
          <p:spPr bwMode="auto">
            <a:xfrm>
              <a:off x="576" y="1776"/>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A</a:t>
              </a:r>
              <a:endParaRPr lang="en-US">
                <a:solidFill>
                  <a:srgbClr val="FF0000"/>
                </a:solidFill>
              </a:endParaRPr>
            </a:p>
          </p:txBody>
        </p:sp>
        <p:sp>
          <p:nvSpPr>
            <p:cNvPr id="45064" name="TextBox 10"/>
            <p:cNvSpPr txBox="1">
              <a:spLocks noChangeArrowheads="1"/>
            </p:cNvSpPr>
            <p:nvPr/>
          </p:nvSpPr>
          <p:spPr bwMode="auto">
            <a:xfrm>
              <a:off x="1872" y="1680"/>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B</a:t>
              </a:r>
              <a:endParaRPr lang="en-US">
                <a:solidFill>
                  <a:srgbClr val="FF0000"/>
                </a:solidFill>
              </a:endParaRPr>
            </a:p>
          </p:txBody>
        </p:sp>
        <p:sp>
          <p:nvSpPr>
            <p:cNvPr id="45065" name="TextBox 10"/>
            <p:cNvSpPr txBox="1">
              <a:spLocks noChangeArrowheads="1"/>
            </p:cNvSpPr>
            <p:nvPr/>
          </p:nvSpPr>
          <p:spPr bwMode="auto">
            <a:xfrm>
              <a:off x="3313" y="1488"/>
              <a:ext cx="21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solidFill>
                    <a:srgbClr val="FF0000"/>
                  </a:solidFill>
                </a:rPr>
                <a:t>C</a:t>
              </a:r>
            </a:p>
          </p:txBody>
        </p:sp>
        <p:sp>
          <p:nvSpPr>
            <p:cNvPr id="45066" name="TextBox 10"/>
            <p:cNvSpPr txBox="1">
              <a:spLocks noChangeArrowheads="1"/>
            </p:cNvSpPr>
            <p:nvPr/>
          </p:nvSpPr>
          <p:spPr bwMode="auto">
            <a:xfrm>
              <a:off x="1248" y="2208"/>
              <a:ext cx="21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D</a:t>
              </a:r>
            </a:p>
          </p:txBody>
        </p:sp>
        <p:sp>
          <p:nvSpPr>
            <p:cNvPr id="45067" name="TextBox 10"/>
            <p:cNvSpPr txBox="1">
              <a:spLocks noChangeArrowheads="1"/>
            </p:cNvSpPr>
            <p:nvPr/>
          </p:nvSpPr>
          <p:spPr bwMode="auto">
            <a:xfrm>
              <a:off x="2688" y="2352"/>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E</a:t>
              </a:r>
            </a:p>
          </p:txBody>
        </p:sp>
        <p:sp>
          <p:nvSpPr>
            <p:cNvPr id="45068" name="TextBox 10"/>
            <p:cNvSpPr txBox="1">
              <a:spLocks noChangeArrowheads="1"/>
            </p:cNvSpPr>
            <p:nvPr/>
          </p:nvSpPr>
          <p:spPr bwMode="auto">
            <a:xfrm>
              <a:off x="4127" y="2880"/>
              <a:ext cx="22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F</a:t>
              </a:r>
            </a:p>
          </p:txBody>
        </p:sp>
      </p:grpSp>
    </p:spTree>
    <p:extLst>
      <p:ext uri="{BB962C8B-B14F-4D97-AF65-F5344CB8AC3E}">
        <p14:creationId xmlns:p14="http://schemas.microsoft.com/office/powerpoint/2010/main" val="2658996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5"/>
          <p:cNvSpPr txBox="1">
            <a:spLocks noChangeArrowheads="1"/>
          </p:cNvSpPr>
          <p:nvPr/>
        </p:nvSpPr>
        <p:spPr bwMode="auto">
          <a:xfrm>
            <a:off x="1752600" y="5334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Classical Optimization Methods</a:t>
            </a:r>
            <a:endParaRPr lang="en-US" altLang="zh-CN" sz="2400" b="1" dirty="0">
              <a:latin typeface="Times New Roman" pitchFamily="18" charset="0"/>
            </a:endParaRPr>
          </a:p>
        </p:txBody>
      </p:sp>
      <p:sp>
        <p:nvSpPr>
          <p:cNvPr id="58371" name="Text Box 5"/>
          <p:cNvSpPr txBox="1">
            <a:spLocks noChangeArrowheads="1"/>
          </p:cNvSpPr>
          <p:nvPr/>
        </p:nvSpPr>
        <p:spPr bwMode="auto">
          <a:xfrm>
            <a:off x="1905000" y="12192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u="sng">
                <a:latin typeface="Times New Roman" pitchFamily="18" charset="0"/>
              </a:rPr>
              <a:t>Unconstrained optimization of a function of a single variable</a:t>
            </a:r>
            <a:endParaRPr lang="en-US" altLang="zh-CN" sz="2400" b="1" u="sng">
              <a:latin typeface="Times New Roman" pitchFamily="18" charset="0"/>
            </a:endParaRPr>
          </a:p>
        </p:txBody>
      </p:sp>
      <p:pic>
        <p:nvPicPr>
          <p:cNvPr id="58372" name="Picture 6"/>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981201" y="1676401"/>
            <a:ext cx="818356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2057401" y="2819401"/>
            <a:ext cx="7248525" cy="676275"/>
            <a:chOff x="288" y="2160"/>
            <a:chExt cx="4566" cy="426"/>
          </a:xfrm>
        </p:grpSpPr>
        <p:pic>
          <p:nvPicPr>
            <p:cNvPr id="58390" name="Picture 7"/>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528" y="2160"/>
              <a:ext cx="1620"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1" name="Text Box 5"/>
            <p:cNvSpPr txBox="1">
              <a:spLocks noChangeArrowheads="1"/>
            </p:cNvSpPr>
            <p:nvPr/>
          </p:nvSpPr>
          <p:spPr bwMode="auto">
            <a:xfrm>
              <a:off x="288" y="22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If</a:t>
              </a:r>
            </a:p>
          </p:txBody>
        </p:sp>
        <p:pic>
          <p:nvPicPr>
            <p:cNvPr id="58392" name="Picture 9"/>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2304" y="2304"/>
              <a:ext cx="255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37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548188"/>
            <a:ext cx="441960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Line 15"/>
          <p:cNvSpPr>
            <a:spLocks noChangeShapeType="1"/>
          </p:cNvSpPr>
          <p:nvPr/>
        </p:nvSpPr>
        <p:spPr bwMode="auto">
          <a:xfrm>
            <a:off x="6705600" y="2133600"/>
            <a:ext cx="1905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 name="Group 30"/>
          <p:cNvGrpSpPr>
            <a:grpSpLocks/>
          </p:cNvGrpSpPr>
          <p:nvPr/>
        </p:nvGrpSpPr>
        <p:grpSpPr bwMode="auto">
          <a:xfrm>
            <a:off x="1981200" y="3581401"/>
            <a:ext cx="8229600" cy="1158875"/>
            <a:chOff x="288" y="2256"/>
            <a:chExt cx="5184" cy="730"/>
          </a:xfrm>
        </p:grpSpPr>
        <p:sp>
          <p:nvSpPr>
            <p:cNvPr id="58387" name="Text Box 5"/>
            <p:cNvSpPr txBox="1">
              <a:spLocks noChangeArrowheads="1"/>
            </p:cNvSpPr>
            <p:nvPr/>
          </p:nvSpPr>
          <p:spPr bwMode="auto">
            <a:xfrm>
              <a:off x="288" y="2352"/>
              <a:ext cx="518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latin typeface="Times New Roman" pitchFamily="18" charset="0"/>
                </a:rPr>
                <a:t>(If </a:t>
              </a:r>
              <a:r>
                <a:rPr lang="en-US" altLang="zh-CN" sz="2000" i="1">
                  <a:latin typeface="Times New Roman" pitchFamily="18" charset="0"/>
                </a:rPr>
                <a:t>f </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 is strictly convex in the vicinity of x*,                                  is the necessary and sufficient condition for the solution </a:t>
              </a:r>
              <a:r>
                <a:rPr lang="en-US" altLang="zh-CN" sz="2000" i="1">
                  <a:latin typeface="Times New Roman" pitchFamily="18" charset="0"/>
                </a:rPr>
                <a:t>x </a:t>
              </a:r>
              <a:r>
                <a:rPr lang="en-US" altLang="zh-CN" sz="2000">
                  <a:latin typeface="Times New Roman" pitchFamily="18" charset="0"/>
                </a:rPr>
                <a:t>= </a:t>
              </a:r>
              <a:r>
                <a:rPr lang="en-US" altLang="zh-CN" sz="2000" i="1">
                  <a:latin typeface="Times New Roman" pitchFamily="18" charset="0"/>
                </a:rPr>
                <a:t>x</a:t>
              </a:r>
              <a:r>
                <a:rPr lang="en-US" altLang="zh-CN" sz="2000">
                  <a:latin typeface="Times New Roman" pitchFamily="18" charset="0"/>
                </a:rPr>
                <a:t>* to be a local minimum)</a:t>
              </a:r>
            </a:p>
          </p:txBody>
        </p:sp>
        <p:pic>
          <p:nvPicPr>
            <p:cNvPr id="58388" name="Picture 14"/>
            <p:cNvPicPr>
              <a:picLocks noChangeAspect="1" noChangeArrowheads="1"/>
            </p:cNvPicPr>
            <p:nvPr/>
          </p:nvPicPr>
          <p:blipFill>
            <a:blip r:embed="rId6">
              <a:lum contrast="18000"/>
              <a:extLst>
                <a:ext uri="{28A0092B-C50C-407E-A947-70E740481C1C}">
                  <a14:useLocalDpi xmlns:a14="http://schemas.microsoft.com/office/drawing/2010/main" val="0"/>
                </a:ext>
              </a:extLst>
            </a:blip>
            <a:srcRect/>
            <a:stretch>
              <a:fillRect/>
            </a:stretch>
          </p:blipFill>
          <p:spPr bwMode="auto">
            <a:xfrm>
              <a:off x="3312" y="2256"/>
              <a:ext cx="11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9" name="Line 16"/>
            <p:cNvSpPr>
              <a:spLocks noChangeShapeType="1"/>
            </p:cNvSpPr>
            <p:nvPr/>
          </p:nvSpPr>
          <p:spPr bwMode="auto">
            <a:xfrm>
              <a:off x="384" y="2736"/>
              <a:ext cx="21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32"/>
          <p:cNvGrpSpPr>
            <a:grpSpLocks/>
          </p:cNvGrpSpPr>
          <p:nvPr/>
        </p:nvGrpSpPr>
        <p:grpSpPr bwMode="auto">
          <a:xfrm>
            <a:off x="1981200" y="4800600"/>
            <a:ext cx="3733800" cy="838200"/>
            <a:chOff x="288" y="3024"/>
            <a:chExt cx="2352" cy="528"/>
          </a:xfrm>
        </p:grpSpPr>
        <p:sp>
          <p:nvSpPr>
            <p:cNvPr id="58385" name="Text Box 5"/>
            <p:cNvSpPr txBox="1">
              <a:spLocks noChangeArrowheads="1"/>
            </p:cNvSpPr>
            <p:nvPr/>
          </p:nvSpPr>
          <p:spPr bwMode="auto">
            <a:xfrm>
              <a:off x="288" y="302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Global minimum: point </a:t>
              </a:r>
              <a:r>
                <a:rPr lang="en-US" altLang="zh-CN" sz="2400">
                  <a:solidFill>
                    <a:srgbClr val="FF3300"/>
                  </a:solidFill>
                  <a:latin typeface="Times New Roman" pitchFamily="18" charset="0"/>
                </a:rPr>
                <a:t>A</a:t>
              </a:r>
              <a:endParaRPr lang="en-US" altLang="zh-CN" sz="2400" b="1">
                <a:solidFill>
                  <a:srgbClr val="FF3300"/>
                </a:solidFill>
                <a:latin typeface="Times New Roman" pitchFamily="18" charset="0"/>
              </a:endParaRPr>
            </a:p>
          </p:txBody>
        </p:sp>
        <p:sp>
          <p:nvSpPr>
            <p:cNvPr id="58386" name="Text Box 5"/>
            <p:cNvSpPr txBox="1">
              <a:spLocks noChangeArrowheads="1"/>
            </p:cNvSpPr>
            <p:nvPr/>
          </p:nvSpPr>
          <p:spPr bwMode="auto">
            <a:xfrm>
              <a:off x="288" y="326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Global maximum: point </a:t>
              </a:r>
              <a:r>
                <a:rPr lang="en-US" altLang="zh-CN" sz="2400">
                  <a:solidFill>
                    <a:srgbClr val="FF3300"/>
                  </a:solidFill>
                  <a:latin typeface="Times New Roman" pitchFamily="18" charset="0"/>
                </a:rPr>
                <a:t>E</a:t>
              </a:r>
              <a:endParaRPr lang="en-US" altLang="zh-CN" sz="2400" b="1">
                <a:solidFill>
                  <a:srgbClr val="FF3300"/>
                </a:solidFill>
                <a:latin typeface="Times New Roman" pitchFamily="18" charset="0"/>
              </a:endParaRPr>
            </a:p>
          </p:txBody>
        </p:sp>
      </p:grpSp>
      <p:sp>
        <p:nvSpPr>
          <p:cNvPr id="58378" name="TextBox 10"/>
          <p:cNvSpPr txBox="1">
            <a:spLocks noChangeArrowheads="1"/>
          </p:cNvSpPr>
          <p:nvPr/>
        </p:nvSpPr>
        <p:spPr bwMode="auto">
          <a:xfrm>
            <a:off x="6553200" y="5791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A</a:t>
            </a:r>
          </a:p>
        </p:txBody>
      </p:sp>
      <p:sp>
        <p:nvSpPr>
          <p:cNvPr id="58379" name="TextBox 10"/>
          <p:cNvSpPr txBox="1">
            <a:spLocks noChangeArrowheads="1"/>
          </p:cNvSpPr>
          <p:nvPr/>
        </p:nvSpPr>
        <p:spPr bwMode="auto">
          <a:xfrm>
            <a:off x="7315200" y="5410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B</a:t>
            </a:r>
          </a:p>
        </p:txBody>
      </p:sp>
      <p:sp>
        <p:nvSpPr>
          <p:cNvPr id="58380" name="TextBox 10"/>
          <p:cNvSpPr txBox="1">
            <a:spLocks noChangeArrowheads="1"/>
          </p:cNvSpPr>
          <p:nvPr/>
        </p:nvSpPr>
        <p:spPr bwMode="auto">
          <a:xfrm>
            <a:off x="8001000" y="53340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C</a:t>
            </a:r>
          </a:p>
        </p:txBody>
      </p:sp>
      <p:sp>
        <p:nvSpPr>
          <p:cNvPr id="58381" name="TextBox 10"/>
          <p:cNvSpPr txBox="1">
            <a:spLocks noChangeArrowheads="1"/>
          </p:cNvSpPr>
          <p:nvPr/>
        </p:nvSpPr>
        <p:spPr bwMode="auto">
          <a:xfrm>
            <a:off x="8458200" y="52578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D</a:t>
            </a:r>
          </a:p>
        </p:txBody>
      </p:sp>
      <p:sp>
        <p:nvSpPr>
          <p:cNvPr id="58382" name="TextBox 10"/>
          <p:cNvSpPr txBox="1">
            <a:spLocks noChangeArrowheads="1"/>
          </p:cNvSpPr>
          <p:nvPr/>
        </p:nvSpPr>
        <p:spPr bwMode="auto">
          <a:xfrm>
            <a:off x="8991600" y="51816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E</a:t>
            </a:r>
          </a:p>
        </p:txBody>
      </p:sp>
      <p:sp>
        <p:nvSpPr>
          <p:cNvPr id="152607" name="Text Box 5"/>
          <p:cNvSpPr txBox="1">
            <a:spLocks noChangeArrowheads="1"/>
          </p:cNvSpPr>
          <p:nvPr/>
        </p:nvSpPr>
        <p:spPr bwMode="auto">
          <a:xfrm>
            <a:off x="1905000" y="5638801"/>
            <a:ext cx="4038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latin typeface="Times New Roman" pitchFamily="18" charset="0"/>
              </a:rPr>
              <a:t>If f (x) is strictly convex everywhere, there is only one local minimum, which is the global minimum</a:t>
            </a:r>
          </a:p>
        </p:txBody>
      </p:sp>
      <p:sp>
        <p:nvSpPr>
          <p:cNvPr id="58384" name="Text Box 5"/>
          <p:cNvSpPr txBox="1">
            <a:spLocks noChangeArrowheads="1"/>
          </p:cNvSpPr>
          <p:nvPr/>
        </p:nvSpPr>
        <p:spPr bwMode="auto">
          <a:xfrm>
            <a:off x="1905000" y="12192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u="sng">
                <a:latin typeface="Times New Roman" pitchFamily="18" charset="0"/>
              </a:rPr>
              <a:t>Unconstrained optimization of a function of a single variable</a:t>
            </a:r>
            <a:endParaRPr lang="en-US" altLang="zh-CN" sz="2400" b="1" u="sng">
              <a:latin typeface="Times New Roman" pitchFamily="18" charset="0"/>
            </a:endParaRPr>
          </a:p>
        </p:txBody>
      </p:sp>
    </p:spTree>
    <p:extLst>
      <p:ext uri="{BB962C8B-B14F-4D97-AF65-F5344CB8AC3E}">
        <p14:creationId xmlns:p14="http://schemas.microsoft.com/office/powerpoint/2010/main" val="1677843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5720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2" descr="hil76299_12_13"/>
          <p:cNvPicPr>
            <a:picLocks noChangeAspect="1" noChangeArrowheads="1"/>
          </p:cNvPicPr>
          <p:nvPr/>
        </p:nvPicPr>
        <p:blipFill>
          <a:blip r:embed="rId3">
            <a:extLst>
              <a:ext uri="{28A0092B-C50C-407E-A947-70E740481C1C}">
                <a14:useLocalDpi xmlns:a14="http://schemas.microsoft.com/office/drawing/2010/main" val="0"/>
              </a:ext>
            </a:extLst>
          </a:blip>
          <a:srcRect t="3085"/>
          <a:stretch>
            <a:fillRect/>
          </a:stretch>
        </p:blipFill>
        <p:spPr bwMode="auto">
          <a:xfrm>
            <a:off x="6781801" y="1066801"/>
            <a:ext cx="3730625"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5"/>
          <p:cNvSpPr txBox="1">
            <a:spLocks noChangeArrowheads="1"/>
          </p:cNvSpPr>
          <p:nvPr/>
        </p:nvSpPr>
        <p:spPr bwMode="auto">
          <a:xfrm>
            <a:off x="1752600" y="838201"/>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a:latin typeface="Times New Roman" pitchFamily="18" charset="0"/>
              </a:rPr>
              <a:t>Example:</a:t>
            </a:r>
            <a:endParaRPr lang="zh-CN" altLang="en-US" sz="2000" b="1">
              <a:latin typeface="Times New Roman" pitchFamily="18" charset="0"/>
            </a:endParaRPr>
          </a:p>
        </p:txBody>
      </p:sp>
      <p:pic>
        <p:nvPicPr>
          <p:cNvPr id="6963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505201"/>
            <a:ext cx="24384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1" y="4038600"/>
            <a:ext cx="70151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1" y="2133600"/>
            <a:ext cx="1895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1" y="1905001"/>
            <a:ext cx="28098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1" y="2590800"/>
            <a:ext cx="2143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2209800"/>
            <a:ext cx="180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3581400"/>
            <a:ext cx="24272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5181600"/>
            <a:ext cx="129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5"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1" y="3886201"/>
            <a:ext cx="1019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023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828" y="198263"/>
            <a:ext cx="10515600" cy="1325563"/>
          </a:xfrm>
        </p:spPr>
        <p:txBody>
          <a:bodyPr/>
          <a:lstStyle/>
          <a:p>
            <a:r>
              <a:rPr lang="en-US" dirty="0"/>
              <a:t>Why are convex sets important to study optimization ?</a:t>
            </a:r>
          </a:p>
        </p:txBody>
      </p:sp>
      <p:pic>
        <p:nvPicPr>
          <p:cNvPr id="4" name="Content Placeholder 3"/>
          <p:cNvPicPr>
            <a:picLocks noGrp="1" noChangeAspect="1"/>
          </p:cNvPicPr>
          <p:nvPr>
            <p:ph idx="1"/>
          </p:nvPr>
        </p:nvPicPr>
        <p:blipFill>
          <a:blip r:embed="rId2"/>
          <a:stretch>
            <a:fillRect/>
          </a:stretch>
        </p:blipFill>
        <p:spPr>
          <a:xfrm>
            <a:off x="804828" y="1760924"/>
            <a:ext cx="4386714" cy="4351338"/>
          </a:xfrm>
          <a:prstGeom prst="rect">
            <a:avLst/>
          </a:prstGeom>
        </p:spPr>
      </p:pic>
      <p:sp>
        <p:nvSpPr>
          <p:cNvPr id="5" name="Rectangle 4"/>
          <p:cNvSpPr/>
          <p:nvPr/>
        </p:nvSpPr>
        <p:spPr>
          <a:xfrm>
            <a:off x="5757828" y="1760924"/>
            <a:ext cx="6096000" cy="3108543"/>
          </a:xfrm>
          <a:prstGeom prst="rect">
            <a:avLst/>
          </a:prstGeom>
        </p:spPr>
        <p:txBody>
          <a:bodyPr>
            <a:spAutoFit/>
          </a:bodyPr>
          <a:lstStyle/>
          <a:p>
            <a:r>
              <a:rPr lang="en-US" sz="2800" b="1" dirty="0"/>
              <a:t>Definition of a convex set. </a:t>
            </a:r>
            <a:r>
              <a:rPr lang="en-US" sz="2800" dirty="0"/>
              <a:t>A set S in </a:t>
            </a:r>
            <a:r>
              <a:rPr lang="en-US" sz="2800" dirty="0" err="1"/>
              <a:t>R</a:t>
            </a:r>
            <a:r>
              <a:rPr lang="en-US" sz="2400" baseline="30000" dirty="0" err="1"/>
              <a:t>n</a:t>
            </a:r>
            <a:r>
              <a:rPr lang="en-US" sz="2800" dirty="0"/>
              <a:t> is said to be convex if for each x</a:t>
            </a:r>
            <a:r>
              <a:rPr lang="en-US" sz="2800" baseline="-25000" dirty="0"/>
              <a:t>1</a:t>
            </a:r>
            <a:r>
              <a:rPr lang="en-US" sz="2800" dirty="0"/>
              <a:t>, x</a:t>
            </a:r>
            <a:r>
              <a:rPr lang="en-US" sz="2800" baseline="-25000" dirty="0"/>
              <a:t>2</a:t>
            </a:r>
            <a:r>
              <a:rPr lang="en-US" sz="2800" dirty="0"/>
              <a:t> ∈ S, the line segment</a:t>
            </a:r>
          </a:p>
          <a:p>
            <a:r>
              <a:rPr lang="en-US" sz="2800" dirty="0"/>
              <a:t> λx</a:t>
            </a:r>
            <a:r>
              <a:rPr lang="en-US" sz="2800" baseline="-25000" dirty="0"/>
              <a:t>1</a:t>
            </a:r>
            <a:r>
              <a:rPr lang="en-US" sz="2800" dirty="0"/>
              <a:t> + (1-λ)x</a:t>
            </a:r>
            <a:r>
              <a:rPr lang="en-US" sz="2800" baseline="-25000" dirty="0"/>
              <a:t>2</a:t>
            </a:r>
            <a:r>
              <a:rPr lang="en-US" sz="2800" dirty="0"/>
              <a:t> for λ ∈ (0,1) belongs to S. </a:t>
            </a:r>
            <a:r>
              <a:rPr lang="en-US" sz="2800" b="1" dirty="0"/>
              <a:t>This says that all points on a line connecting two points in the set are in the set. Or lie within or on the set </a:t>
            </a:r>
          </a:p>
        </p:txBody>
      </p:sp>
    </p:spTree>
    <p:extLst>
      <p:ext uri="{BB962C8B-B14F-4D97-AF65-F5344CB8AC3E}">
        <p14:creationId xmlns:p14="http://schemas.microsoft.com/office/powerpoint/2010/main" val="156686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074642" y="288131"/>
            <a:ext cx="8229600" cy="884238"/>
          </a:xfrm>
        </p:spPr>
        <p:txBody>
          <a:bodyPr anchor="t"/>
          <a:lstStyle/>
          <a:p>
            <a:pPr eaLnBrk="1" hangingPunct="1"/>
            <a:r>
              <a:rPr lang="en-US" altLang="en-US" b="1" dirty="0"/>
              <a:t>System Classification</a:t>
            </a:r>
          </a:p>
        </p:txBody>
      </p:sp>
      <p:sp>
        <p:nvSpPr>
          <p:cNvPr id="45059" name="Rectangle 3"/>
          <p:cNvSpPr>
            <a:spLocks noGrp="1" noChangeArrowheads="1"/>
          </p:cNvSpPr>
          <p:nvPr>
            <p:ph idx="1"/>
          </p:nvPr>
        </p:nvSpPr>
        <p:spPr>
          <a:xfrm>
            <a:off x="1562576" y="1301519"/>
            <a:ext cx="9066847" cy="4505255"/>
          </a:xfrm>
        </p:spPr>
        <p:txBody>
          <a:bodyPr>
            <a:normAutofit lnSpcReduction="10000"/>
          </a:bodyPr>
          <a:lstStyle/>
          <a:p>
            <a:pPr eaLnBrk="1" hangingPunct="1"/>
            <a:r>
              <a:rPr lang="en-US" altLang="en-US" dirty="0"/>
              <a:t>Natural vs. Human–Made Systems</a:t>
            </a:r>
          </a:p>
          <a:p>
            <a:pPr eaLnBrk="1" hangingPunct="1"/>
            <a:r>
              <a:rPr lang="en-US" altLang="en-US" dirty="0"/>
              <a:t>Physical vs. Conceptual Systems</a:t>
            </a:r>
          </a:p>
          <a:p>
            <a:pPr eaLnBrk="1" hangingPunct="1"/>
            <a:r>
              <a:rPr lang="en-US" altLang="en-US" dirty="0"/>
              <a:t>Static vs. Dynamic Systems</a:t>
            </a:r>
          </a:p>
          <a:p>
            <a:pPr eaLnBrk="1" hangingPunct="1"/>
            <a:r>
              <a:rPr lang="en-US" altLang="en-US" dirty="0"/>
              <a:t>Closed vs. Open Systems</a:t>
            </a:r>
          </a:p>
          <a:p>
            <a:pPr lvl="2" eaLnBrk="1" hangingPunct="1"/>
            <a:endParaRPr lang="en-US" altLang="en-US" sz="1000" dirty="0"/>
          </a:p>
          <a:p>
            <a:pPr eaLnBrk="1" hangingPunct="1">
              <a:buFontTx/>
              <a:buNone/>
            </a:pPr>
            <a:r>
              <a:rPr lang="en-US" altLang="en-US" dirty="0"/>
              <a:t>		Consider Examples – Do they have more 	than one applicable classification?</a:t>
            </a:r>
          </a:p>
          <a:p>
            <a:pPr eaLnBrk="1" hangingPunct="1">
              <a:buFontTx/>
              <a:buNone/>
            </a:pPr>
            <a:r>
              <a:rPr lang="en-US" altLang="en-US" dirty="0"/>
              <a:t>Key Takeaway: </a:t>
            </a:r>
            <a:r>
              <a:rPr lang="en-US" altLang="en-US" b="1" dirty="0"/>
              <a:t>Precision of terms</a:t>
            </a:r>
            <a:r>
              <a:rPr lang="en-US" altLang="en-US" dirty="0"/>
              <a:t> is crucial</a:t>
            </a:r>
          </a:p>
          <a:p>
            <a:pPr eaLnBrk="1" hangingPunct="1">
              <a:buFontTx/>
              <a:buNone/>
            </a:pPr>
            <a:r>
              <a:rPr lang="en-US" altLang="en-US" dirty="0"/>
              <a:t>Most useful SE tool:  Diagramming a sentence</a:t>
            </a:r>
          </a:p>
          <a:p>
            <a:pPr eaLnBrk="1" hangingPunct="1">
              <a:buFontTx/>
              <a:buNone/>
            </a:pPr>
            <a:r>
              <a:rPr lang="en-US" altLang="en-US" dirty="0"/>
              <a:t>	That is:  </a:t>
            </a:r>
            <a:r>
              <a:rPr lang="en-US" altLang="en-US" b="1" dirty="0"/>
              <a:t>Precision of usage</a:t>
            </a:r>
            <a:r>
              <a:rPr lang="en-US" altLang="en-US" dirty="0"/>
              <a:t>, too</a:t>
            </a:r>
          </a:p>
        </p:txBody>
      </p:sp>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2DA5D32-DE5B-43D1-AE7D-DBCC43C09147}" type="slidenum">
              <a:rPr lang="en-US" altLang="en-US" sz="1400"/>
              <a:pPr eaLnBrk="1" hangingPunct="1">
                <a:spcBef>
                  <a:spcPct val="0"/>
                </a:spcBef>
                <a:buFontTx/>
                <a:buNone/>
              </a:pPr>
              <a:t>4</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2832852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Convexity</a:t>
            </a:r>
          </a:p>
        </p:txBody>
      </p:sp>
      <p:pic>
        <p:nvPicPr>
          <p:cNvPr id="4" name="Content Placeholder 3"/>
          <p:cNvPicPr>
            <a:picLocks noGrp="1" noChangeAspect="1"/>
          </p:cNvPicPr>
          <p:nvPr>
            <p:ph idx="1"/>
          </p:nvPr>
        </p:nvPicPr>
        <p:blipFill>
          <a:blip r:embed="rId2"/>
          <a:stretch>
            <a:fillRect/>
          </a:stretch>
        </p:blipFill>
        <p:spPr>
          <a:xfrm>
            <a:off x="1274048" y="1468379"/>
            <a:ext cx="10218934" cy="4728607"/>
          </a:xfrm>
          <a:prstGeom prst="rect">
            <a:avLst/>
          </a:prstGeom>
        </p:spPr>
      </p:pic>
    </p:spTree>
    <p:extLst>
      <p:ext uri="{BB962C8B-B14F-4D97-AF65-F5344CB8AC3E}">
        <p14:creationId xmlns:p14="http://schemas.microsoft.com/office/powerpoint/2010/main" val="3017775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F2A3-FEB6-4A46-500A-52FE988198AD}"/>
              </a:ext>
            </a:extLst>
          </p:cNvPr>
          <p:cNvSpPr>
            <a:spLocks noGrp="1"/>
          </p:cNvSpPr>
          <p:nvPr>
            <p:ph type="title"/>
          </p:nvPr>
        </p:nvSpPr>
        <p:spPr/>
        <p:txBody>
          <a:bodyPr/>
          <a:lstStyle/>
          <a:p>
            <a:r>
              <a:rPr lang="en-IN" dirty="0"/>
              <a:t>Prove Convexity of a function</a:t>
            </a:r>
            <a:endParaRPr lang="en-US" dirty="0"/>
          </a:p>
        </p:txBody>
      </p:sp>
      <p:pic>
        <p:nvPicPr>
          <p:cNvPr id="1026" name="Picture 2" descr="Solved (10 points) A firm produces y units of output. | Chegg.com">
            <a:extLst>
              <a:ext uri="{FF2B5EF4-FFF2-40B4-BE49-F238E27FC236}">
                <a16:creationId xmlns:a16="http://schemas.microsoft.com/office/drawing/2014/main" id="{0D7489E6-A1D6-B679-4F89-48E1B3CB91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598" y="1988185"/>
            <a:ext cx="756624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83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Properties of Convex Sets </a:t>
            </a:r>
          </a:p>
        </p:txBody>
      </p:sp>
      <p:sp>
        <p:nvSpPr>
          <p:cNvPr id="3" name="Content Placeholder 2"/>
          <p:cNvSpPr>
            <a:spLocks noGrp="1"/>
          </p:cNvSpPr>
          <p:nvPr>
            <p:ph idx="1"/>
          </p:nvPr>
        </p:nvSpPr>
        <p:spPr/>
        <p:txBody>
          <a:bodyPr>
            <a:normAutofit lnSpcReduction="10000"/>
          </a:bodyPr>
          <a:lstStyle/>
          <a:p>
            <a:r>
              <a:rPr lang="en-US" b="1" dirty="0"/>
              <a:t>They are easy to optimize </a:t>
            </a:r>
            <a:r>
              <a:rPr lang="en-US" dirty="0"/>
              <a:t>or easy to find maxima and minima in these functions</a:t>
            </a:r>
          </a:p>
          <a:p>
            <a:r>
              <a:rPr lang="en-US" b="1" dirty="0"/>
              <a:t>Intersections of convex sets are convex sets</a:t>
            </a:r>
            <a:r>
              <a:rPr lang="en-US" dirty="0"/>
              <a:t>. The intersection of a finite or infinite number of convex sets is convex. Figure 2 contains some examples of convex set intersections.</a:t>
            </a:r>
          </a:p>
          <a:p>
            <a:r>
              <a:rPr lang="en-US" b="1" dirty="0"/>
              <a:t>Addition of Convex Sets</a:t>
            </a:r>
            <a:r>
              <a:rPr lang="en-US" dirty="0"/>
              <a:t> is a Convex Set</a:t>
            </a:r>
          </a:p>
          <a:p>
            <a:r>
              <a:rPr lang="en-US" b="1" dirty="0"/>
              <a:t>Half spaces of convex sets are convex sets</a:t>
            </a:r>
          </a:p>
          <a:p>
            <a:r>
              <a:rPr lang="en-US" b="1" dirty="0"/>
              <a:t>A closed, convex set is the intersection of the half spaces that support it. This is illustrated in figure. We can then find a convex set by finding the infinite intersection of half-spaces which support it.</a:t>
            </a:r>
          </a:p>
          <a:p>
            <a:endParaRPr lang="en-US" b="1" dirty="0"/>
          </a:p>
        </p:txBody>
      </p:sp>
    </p:spTree>
    <p:extLst>
      <p:ext uri="{BB962C8B-B14F-4D97-AF65-F5344CB8AC3E}">
        <p14:creationId xmlns:p14="http://schemas.microsoft.com/office/powerpoint/2010/main" val="241712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8287"/>
            <a:ext cx="10515600" cy="1325563"/>
          </a:xfrm>
        </p:spPr>
        <p:txBody>
          <a:bodyPr/>
          <a:lstStyle/>
          <a:p>
            <a:pPr algn="ctr"/>
            <a:r>
              <a:rPr lang="en-US" b="1" dirty="0"/>
              <a:t>Intersections of Convex Sets</a:t>
            </a:r>
          </a:p>
        </p:txBody>
      </p:sp>
      <p:pic>
        <p:nvPicPr>
          <p:cNvPr id="4" name="Content Placeholder 3"/>
          <p:cNvPicPr>
            <a:picLocks noGrp="1" noChangeAspect="1"/>
          </p:cNvPicPr>
          <p:nvPr>
            <p:ph idx="1"/>
          </p:nvPr>
        </p:nvPicPr>
        <p:blipFill>
          <a:blip r:embed="rId2"/>
          <a:stretch>
            <a:fillRect/>
          </a:stretch>
        </p:blipFill>
        <p:spPr>
          <a:xfrm>
            <a:off x="2762650" y="1606801"/>
            <a:ext cx="6666699" cy="4823791"/>
          </a:xfrm>
          <a:prstGeom prst="rect">
            <a:avLst/>
          </a:prstGeom>
        </p:spPr>
      </p:pic>
    </p:spTree>
    <p:extLst>
      <p:ext uri="{BB962C8B-B14F-4D97-AF65-F5344CB8AC3E}">
        <p14:creationId xmlns:p14="http://schemas.microsoft.com/office/powerpoint/2010/main" val="801685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Minkowski’s</a:t>
            </a:r>
            <a:r>
              <a:rPr lang="en-US" dirty="0"/>
              <a:t>	Theorem</a:t>
            </a:r>
          </a:p>
        </p:txBody>
      </p:sp>
      <p:pic>
        <p:nvPicPr>
          <p:cNvPr id="4" name="Content Placeholder 3"/>
          <p:cNvPicPr>
            <a:picLocks noGrp="1" noChangeAspect="1"/>
          </p:cNvPicPr>
          <p:nvPr>
            <p:ph idx="1"/>
          </p:nvPr>
        </p:nvPicPr>
        <p:blipFill>
          <a:blip r:embed="rId2"/>
          <a:stretch>
            <a:fillRect/>
          </a:stretch>
        </p:blipFill>
        <p:spPr>
          <a:xfrm>
            <a:off x="2500312" y="1943894"/>
            <a:ext cx="7191375" cy="4114800"/>
          </a:xfrm>
          <a:prstGeom prst="rect">
            <a:avLst/>
          </a:prstGeom>
        </p:spPr>
      </p:pic>
      <p:cxnSp>
        <p:nvCxnSpPr>
          <p:cNvPr id="6" name="Straight Arrow Connector 5"/>
          <p:cNvCxnSpPr/>
          <p:nvPr/>
        </p:nvCxnSpPr>
        <p:spPr>
          <a:xfrm flipV="1">
            <a:off x="6027031" y="2222593"/>
            <a:ext cx="2229267" cy="80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436508" y="1588520"/>
            <a:ext cx="3150342" cy="166193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err="1"/>
              <a:t>Hyperplanes</a:t>
            </a:r>
            <a:endParaRPr lang="en-US" sz="3200" dirty="0"/>
          </a:p>
        </p:txBody>
      </p:sp>
      <p:cxnSp>
        <p:nvCxnSpPr>
          <p:cNvPr id="8" name="Straight Arrow Connector 7"/>
          <p:cNvCxnSpPr/>
          <p:nvPr/>
        </p:nvCxnSpPr>
        <p:spPr>
          <a:xfrm flipV="1">
            <a:off x="6406362" y="2275988"/>
            <a:ext cx="1976750" cy="252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518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nvSpPr>
        <p:spPr bwMode="auto">
          <a:xfrm>
            <a:off x="1638301" y="493909"/>
            <a:ext cx="845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The geometric interpretation indicates that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is convex if it “bend upward”.</a:t>
            </a:r>
            <a:endParaRPr lang="en-US" altLang="zh-CN" sz="2400" b="1" dirty="0">
              <a:latin typeface="Times New Roman" pitchFamily="18" charset="0"/>
            </a:endParaRPr>
          </a:p>
        </p:txBody>
      </p:sp>
      <p:grpSp>
        <p:nvGrpSpPr>
          <p:cNvPr id="47107" name="Group 8"/>
          <p:cNvGrpSpPr>
            <a:grpSpLocks/>
          </p:cNvGrpSpPr>
          <p:nvPr/>
        </p:nvGrpSpPr>
        <p:grpSpPr bwMode="auto">
          <a:xfrm>
            <a:off x="1699204" y="1624478"/>
            <a:ext cx="8153400" cy="1200150"/>
            <a:chOff x="240" y="1080"/>
            <a:chExt cx="5136" cy="756"/>
          </a:xfrm>
        </p:grpSpPr>
        <p:sp>
          <p:nvSpPr>
            <p:cNvPr id="47111" name="Text Box 5"/>
            <p:cNvSpPr txBox="1">
              <a:spLocks noChangeArrowheads="1"/>
            </p:cNvSpPr>
            <p:nvPr/>
          </p:nvSpPr>
          <p:spPr bwMode="auto">
            <a:xfrm>
              <a:off x="240" y="1080"/>
              <a:ext cx="513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To be more precise, if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possesses a second derivative everywhere, then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is convex if and only if                                for all possible values of </a:t>
              </a:r>
              <a:r>
                <a:rPr lang="en-US" altLang="zh-CN" sz="2400" i="1" dirty="0">
                  <a:latin typeface="Times New Roman" pitchFamily="18" charset="0"/>
                </a:rPr>
                <a:t>x</a:t>
              </a:r>
              <a:endParaRPr lang="en-US" altLang="zh-CN" sz="2400" b="1" i="1" dirty="0">
                <a:latin typeface="Times New Roman" pitchFamily="18" charset="0"/>
              </a:endParaRPr>
            </a:p>
          </p:txBody>
        </p:sp>
        <p:pic>
          <p:nvPicPr>
            <p:cNvPr id="471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 y="1392"/>
              <a:ext cx="120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0"/>
          <p:cNvGrpSpPr>
            <a:grpSpLocks/>
          </p:cNvGrpSpPr>
          <p:nvPr/>
        </p:nvGrpSpPr>
        <p:grpSpPr bwMode="auto">
          <a:xfrm>
            <a:off x="1828801" y="3124200"/>
            <a:ext cx="8335963" cy="3505200"/>
            <a:chOff x="192" y="1968"/>
            <a:chExt cx="5251" cy="2208"/>
          </a:xfrm>
        </p:grpSpPr>
        <p:sp>
          <p:nvSpPr>
            <p:cNvPr id="47109" name="Text Box 5"/>
            <p:cNvSpPr txBox="1">
              <a:spLocks noChangeArrowheads="1"/>
            </p:cNvSpPr>
            <p:nvPr/>
          </p:nvSpPr>
          <p:spPr bwMode="auto">
            <a:xfrm>
              <a:off x="192" y="1968"/>
              <a:ext cx="508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In terms of the second derivative of the function,  the convexity test is summarized below.</a:t>
              </a:r>
              <a:endParaRPr lang="en-US" altLang="zh-CN" sz="2400" b="1" dirty="0">
                <a:latin typeface="Times New Roman" pitchFamily="18" charset="0"/>
              </a:endParaRPr>
            </a:p>
          </p:txBody>
        </p:sp>
        <p:pic>
          <p:nvPicPr>
            <p:cNvPr id="47110" name="Picture 9"/>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288" y="2592"/>
              <a:ext cx="5155"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74789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990600"/>
            <a:ext cx="35814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5"/>
          <p:cNvSpPr txBox="1">
            <a:spLocks noChangeArrowheads="1"/>
          </p:cNvSpPr>
          <p:nvPr/>
        </p:nvSpPr>
        <p:spPr bwMode="auto">
          <a:xfrm>
            <a:off x="2362200" y="3048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convex function</a:t>
            </a:r>
          </a:p>
        </p:txBody>
      </p:sp>
      <p:grpSp>
        <p:nvGrpSpPr>
          <p:cNvPr id="2" name="Group 16"/>
          <p:cNvGrpSpPr>
            <a:grpSpLocks/>
          </p:cNvGrpSpPr>
          <p:nvPr/>
        </p:nvGrpSpPr>
        <p:grpSpPr bwMode="auto">
          <a:xfrm>
            <a:off x="6553200" y="914400"/>
            <a:ext cx="3581400" cy="2667000"/>
            <a:chOff x="3168" y="576"/>
            <a:chExt cx="2256" cy="1680"/>
          </a:xfrm>
        </p:grpSpPr>
        <p:pic>
          <p:nvPicPr>
            <p:cNvPr id="481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576"/>
              <a:ext cx="1776" cy="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3" name="Text Box 5"/>
            <p:cNvSpPr txBox="1">
              <a:spLocks noChangeArrowheads="1"/>
            </p:cNvSpPr>
            <p:nvPr/>
          </p:nvSpPr>
          <p:spPr bwMode="auto">
            <a:xfrm>
              <a:off x="3168" y="1968"/>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Times New Roman" pitchFamily="18" charset="0"/>
                </a:rPr>
                <a:t>A strictly convex function</a:t>
              </a:r>
            </a:p>
          </p:txBody>
        </p:sp>
      </p:grpSp>
      <p:sp>
        <p:nvSpPr>
          <p:cNvPr id="48133" name="TextBox 10"/>
          <p:cNvSpPr txBox="1">
            <a:spLocks noChangeArrowheads="1"/>
          </p:cNvSpPr>
          <p:nvPr/>
        </p:nvSpPr>
        <p:spPr bwMode="auto">
          <a:xfrm>
            <a:off x="4038600" y="2133601"/>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N</a:t>
            </a:r>
          </a:p>
        </p:txBody>
      </p:sp>
      <p:sp>
        <p:nvSpPr>
          <p:cNvPr id="48134" name="TextBox 10"/>
          <p:cNvSpPr txBox="1">
            <a:spLocks noChangeArrowheads="1"/>
          </p:cNvSpPr>
          <p:nvPr/>
        </p:nvSpPr>
        <p:spPr bwMode="auto">
          <a:xfrm>
            <a:off x="3048000" y="21336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M</a:t>
            </a:r>
          </a:p>
        </p:txBody>
      </p:sp>
      <p:grpSp>
        <p:nvGrpSpPr>
          <p:cNvPr id="3" name="Group 17"/>
          <p:cNvGrpSpPr>
            <a:grpSpLocks/>
          </p:cNvGrpSpPr>
          <p:nvPr/>
        </p:nvGrpSpPr>
        <p:grpSpPr bwMode="auto">
          <a:xfrm>
            <a:off x="1986762" y="3810000"/>
            <a:ext cx="3581400" cy="2819400"/>
            <a:chOff x="384" y="2448"/>
            <a:chExt cx="2256" cy="1776"/>
          </a:xfrm>
        </p:grpSpPr>
        <p:pic>
          <p:nvPicPr>
            <p:cNvPr id="481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48"/>
              <a:ext cx="2256"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0" name="Text Box 5"/>
            <p:cNvSpPr txBox="1">
              <a:spLocks noChangeArrowheads="1"/>
            </p:cNvSpPr>
            <p:nvPr/>
          </p:nvSpPr>
          <p:spPr bwMode="auto">
            <a:xfrm>
              <a:off x="576" y="3936"/>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concave function</a:t>
              </a:r>
            </a:p>
          </p:txBody>
        </p:sp>
        <p:sp>
          <p:nvSpPr>
            <p:cNvPr id="48141" name="TextBox 10"/>
            <p:cNvSpPr txBox="1">
              <a:spLocks noChangeArrowheads="1"/>
            </p:cNvSpPr>
            <p:nvPr/>
          </p:nvSpPr>
          <p:spPr bwMode="auto">
            <a:xfrm>
              <a:off x="1152" y="273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T</a:t>
              </a:r>
            </a:p>
          </p:txBody>
        </p:sp>
      </p:grpSp>
      <p:grpSp>
        <p:nvGrpSpPr>
          <p:cNvPr id="4" name="Group 18"/>
          <p:cNvGrpSpPr>
            <a:grpSpLocks/>
          </p:cNvGrpSpPr>
          <p:nvPr/>
        </p:nvGrpSpPr>
        <p:grpSpPr bwMode="auto">
          <a:xfrm>
            <a:off x="6629400" y="3810000"/>
            <a:ext cx="3733800" cy="2895600"/>
            <a:chOff x="3216" y="2400"/>
            <a:chExt cx="2352" cy="1824"/>
          </a:xfrm>
        </p:grpSpPr>
        <p:pic>
          <p:nvPicPr>
            <p:cNvPr id="4813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400"/>
              <a:ext cx="1824" cy="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5"/>
            <p:cNvSpPr txBox="1">
              <a:spLocks noChangeArrowheads="1"/>
            </p:cNvSpPr>
            <p:nvPr/>
          </p:nvSpPr>
          <p:spPr bwMode="auto">
            <a:xfrm>
              <a:off x="3216" y="3936"/>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strictly concave function</a:t>
              </a:r>
            </a:p>
          </p:txBody>
        </p:sp>
      </p:grpSp>
    </p:spTree>
    <p:extLst>
      <p:ext uri="{BB962C8B-B14F-4D97-AF65-F5344CB8AC3E}">
        <p14:creationId xmlns:p14="http://schemas.microsoft.com/office/powerpoint/2010/main" val="481311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905000" y="1447800"/>
            <a:ext cx="3943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2362200" y="4267201"/>
            <a:ext cx="3124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function that is both convex and concave</a:t>
            </a:r>
          </a:p>
        </p:txBody>
      </p:sp>
      <p:grpSp>
        <p:nvGrpSpPr>
          <p:cNvPr id="2" name="Group 9"/>
          <p:cNvGrpSpPr>
            <a:grpSpLocks/>
          </p:cNvGrpSpPr>
          <p:nvPr/>
        </p:nvGrpSpPr>
        <p:grpSpPr bwMode="auto">
          <a:xfrm>
            <a:off x="6096000" y="1447801"/>
            <a:ext cx="4038600" cy="3802063"/>
            <a:chOff x="2880" y="912"/>
            <a:chExt cx="2544" cy="2395"/>
          </a:xfrm>
        </p:grpSpPr>
        <p:pic>
          <p:nvPicPr>
            <p:cNvPr id="491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912"/>
              <a:ext cx="2472"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5"/>
            <p:cNvSpPr txBox="1">
              <a:spLocks noChangeArrowheads="1"/>
            </p:cNvSpPr>
            <p:nvPr/>
          </p:nvSpPr>
          <p:spPr bwMode="auto">
            <a:xfrm>
              <a:off x="3216" y="2784"/>
              <a:ext cx="220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function that is neither convex nor concave</a:t>
              </a:r>
            </a:p>
          </p:txBody>
        </p:sp>
      </p:grpSp>
    </p:spTree>
    <p:extLst>
      <p:ext uri="{BB962C8B-B14F-4D97-AF65-F5344CB8AC3E}">
        <p14:creationId xmlns:p14="http://schemas.microsoft.com/office/powerpoint/2010/main" val="3307383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70111"/>
            <a:ext cx="8610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5"/>
          <p:cNvPicPr>
            <a:picLocks noChangeAspect="1" noChangeArrowheads="1"/>
          </p:cNvPicPr>
          <p:nvPr/>
        </p:nvPicPr>
        <p:blipFill>
          <a:blip r:embed="rId3">
            <a:lum contrast="24000"/>
            <a:extLst>
              <a:ext uri="{28A0092B-C50C-407E-A947-70E740481C1C}">
                <a14:useLocalDpi xmlns:a14="http://schemas.microsoft.com/office/drawing/2010/main" val="0"/>
              </a:ext>
            </a:extLst>
          </a:blip>
          <a:srcRect/>
          <a:stretch>
            <a:fillRect/>
          </a:stretch>
        </p:blipFill>
        <p:spPr bwMode="auto">
          <a:xfrm>
            <a:off x="1654152" y="2667556"/>
            <a:ext cx="82296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042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8077200"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334001"/>
            <a:ext cx="86106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61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39045" y="396876"/>
            <a:ext cx="8229600" cy="1143000"/>
          </a:xfrm>
        </p:spPr>
        <p:txBody>
          <a:bodyPr anchor="t"/>
          <a:lstStyle/>
          <a:p>
            <a:pPr algn="l" eaLnBrk="1" hangingPunct="1"/>
            <a:r>
              <a:rPr lang="en-US" altLang="en-US" sz="3200" b="1" dirty="0">
                <a:solidFill>
                  <a:srgbClr val="402D1E"/>
                </a:solidFill>
              </a:rPr>
              <a:t>Evolution</a:t>
            </a:r>
            <a:r>
              <a:rPr lang="en-US" altLang="en-US" sz="2800" b="1" dirty="0">
                <a:solidFill>
                  <a:srgbClr val="402D1E"/>
                </a:solidFill>
              </a:rPr>
              <a:t> </a:t>
            </a:r>
            <a:r>
              <a:rPr lang="en-US" altLang="en-US" sz="3200" b="1" dirty="0">
                <a:solidFill>
                  <a:srgbClr val="402D1E"/>
                </a:solidFill>
              </a:rPr>
              <a:t>of Systems Engineering</a:t>
            </a:r>
          </a:p>
        </p:txBody>
      </p:sp>
      <p:sp>
        <p:nvSpPr>
          <p:cNvPr id="29699" name="Rectangle 3"/>
          <p:cNvSpPr txBox="1">
            <a:spLocks noChangeArrowheads="1"/>
          </p:cNvSpPr>
          <p:nvPr/>
        </p:nvSpPr>
        <p:spPr bwMode="auto">
          <a:xfrm>
            <a:off x="1579619" y="1182491"/>
            <a:ext cx="9299738" cy="493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en-US" sz="2800" u="sng" dirty="0">
                <a:solidFill>
                  <a:srgbClr val="632523"/>
                </a:solidFill>
                <a:latin typeface="Calibri" panose="020F0502020204030204" pitchFamily="34" charset="0"/>
              </a:rPr>
              <a:t>After World War II,</a:t>
            </a:r>
            <a:r>
              <a:rPr lang="en-US" altLang="en-US" sz="2800" dirty="0">
                <a:solidFill>
                  <a:srgbClr val="632523"/>
                </a:solidFill>
                <a:latin typeface="Calibri" panose="020F0502020204030204" pitchFamily="34" charset="0"/>
              </a:rPr>
              <a:t> Systems Engineering began to evolve as a branch of engineering as the military services and prime contractors sought tools and techniques that would help them excel at:</a:t>
            </a:r>
          </a:p>
          <a:p>
            <a:pPr lvl="1"/>
            <a:r>
              <a:rPr lang="en-US" altLang="en-US" sz="2400" dirty="0">
                <a:solidFill>
                  <a:srgbClr val="632523"/>
                </a:solidFill>
                <a:latin typeface="Calibri" panose="020F0502020204030204" pitchFamily="34" charset="0"/>
              </a:rPr>
              <a:t> System performance and mission success </a:t>
            </a:r>
          </a:p>
          <a:p>
            <a:pPr lvl="1"/>
            <a:r>
              <a:rPr lang="en-US" altLang="en-US" sz="2400" dirty="0">
                <a:solidFill>
                  <a:srgbClr val="632523"/>
                </a:solidFill>
                <a:latin typeface="Calibri" panose="020F0502020204030204" pitchFamily="34" charset="0"/>
              </a:rPr>
              <a:t> Project management:  technical performance, delivery schedule, and cost control</a:t>
            </a:r>
          </a:p>
          <a:p>
            <a:r>
              <a:rPr lang="en-US" altLang="en-US" sz="2400" dirty="0">
                <a:solidFill>
                  <a:srgbClr val="632523"/>
                </a:solidFill>
                <a:latin typeface="Calibri" panose="020F0502020204030204" pitchFamily="34" charset="0"/>
              </a:rPr>
              <a:t>Space Age – more complex systems needed higher reliability</a:t>
            </a:r>
          </a:p>
          <a:p>
            <a:r>
              <a:rPr lang="en-US" altLang="en-US" sz="2400" dirty="0">
                <a:solidFill>
                  <a:srgbClr val="632523"/>
                </a:solidFill>
                <a:latin typeface="Calibri" panose="020F0502020204030204" pitchFamily="34" charset="0"/>
              </a:rPr>
              <a:t>Computer Age – connected more systems into Systems of Systems and Networked Systems</a:t>
            </a:r>
          </a:p>
          <a:p>
            <a:r>
              <a:rPr lang="en-US" altLang="en-US" sz="2400" b="1" dirty="0">
                <a:solidFill>
                  <a:srgbClr val="632523"/>
                </a:solidFill>
                <a:latin typeface="Calibri" panose="020F0502020204030204" pitchFamily="34" charset="0"/>
              </a:rPr>
              <a:t>Now we call them Cyber Physical Systems</a:t>
            </a:r>
          </a:p>
        </p:txBody>
      </p:sp>
      <p:sp>
        <p:nvSpPr>
          <p:cNvPr id="2" name="Slide Number Placeholder 1"/>
          <p:cNvSpPr>
            <a:spLocks noGrp="1"/>
          </p:cNvSpPr>
          <p:nvPr>
            <p:ph type="sldNum" sz="quarter" idx="12"/>
          </p:nvPr>
        </p:nvSpPr>
        <p:spPr>
          <a:xfrm>
            <a:off x="8077200" y="6629400"/>
            <a:ext cx="1905000" cy="457200"/>
          </a:xfrm>
        </p:spPr>
        <p:txBody>
          <a:bodyPr/>
          <a:lstStyle/>
          <a:p>
            <a:fld id="{193F3CE8-FC22-4BAA-A80C-D19C791B0A50}" type="slidenum">
              <a:rPr lang="en-US" altLang="en-US" smtClean="0"/>
              <a:pPr/>
              <a:t>5</a:t>
            </a:fld>
            <a:endParaRPr lang="en-US" altLang="en-US"/>
          </a:p>
        </p:txBody>
      </p:sp>
      <p:sp>
        <p:nvSpPr>
          <p:cNvPr id="3" name="Footer Placeholder 2"/>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50786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7250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4775" y="-171450"/>
            <a:ext cx="12401550" cy="7200900"/>
          </a:xfrm>
          <a:prstGeom prst="rect">
            <a:avLst/>
          </a:prstGeom>
        </p:spPr>
      </p:pic>
    </p:spTree>
    <p:extLst>
      <p:ext uri="{BB962C8B-B14F-4D97-AF65-F5344CB8AC3E}">
        <p14:creationId xmlns:p14="http://schemas.microsoft.com/office/powerpoint/2010/main" val="161689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217"/>
            <a:ext cx="10515600" cy="1325563"/>
          </a:xfrm>
        </p:spPr>
        <p:txBody>
          <a:bodyPr/>
          <a:lstStyle/>
          <a:p>
            <a:r>
              <a:rPr lang="en-US" b="1" dirty="0"/>
              <a:t>Systems Engineering</a:t>
            </a:r>
          </a:p>
        </p:txBody>
      </p:sp>
      <p:sp>
        <p:nvSpPr>
          <p:cNvPr id="3" name="Content Placeholder 2"/>
          <p:cNvSpPr>
            <a:spLocks noGrp="1"/>
          </p:cNvSpPr>
          <p:nvPr>
            <p:ph idx="1"/>
          </p:nvPr>
        </p:nvSpPr>
        <p:spPr>
          <a:xfrm>
            <a:off x="1676400" y="1600200"/>
            <a:ext cx="8763000" cy="4419600"/>
          </a:xfrm>
        </p:spPr>
        <p:txBody>
          <a:bodyPr>
            <a:normAutofit lnSpcReduction="10000"/>
          </a:bodyPr>
          <a:lstStyle/>
          <a:p>
            <a:r>
              <a:rPr lang="en-US" sz="2400" dirty="0"/>
              <a:t>An interdisciplinary approach </a:t>
            </a:r>
          </a:p>
          <a:p>
            <a:r>
              <a:rPr lang="en-US" sz="2400" dirty="0"/>
              <a:t>A means to enable the realization of successful systems </a:t>
            </a:r>
          </a:p>
          <a:p>
            <a:pPr lvl="1"/>
            <a:r>
              <a:rPr lang="en-US" sz="1800" dirty="0"/>
              <a:t>By defining customer </a:t>
            </a:r>
            <a:r>
              <a:rPr lang="en-US" sz="1800" u="sng" dirty="0"/>
              <a:t>needs</a:t>
            </a:r>
            <a:r>
              <a:rPr lang="en-US" sz="1800" dirty="0"/>
              <a:t> and required </a:t>
            </a:r>
            <a:r>
              <a:rPr lang="en-US" sz="1800" u="sng" dirty="0"/>
              <a:t>functionality</a:t>
            </a:r>
            <a:r>
              <a:rPr lang="en-US" sz="1800" dirty="0"/>
              <a:t> </a:t>
            </a:r>
            <a:r>
              <a:rPr lang="en-US" sz="1800" i="1" dirty="0"/>
              <a:t>early</a:t>
            </a:r>
            <a:r>
              <a:rPr lang="en-US" sz="1800" dirty="0"/>
              <a:t> in the development cycle</a:t>
            </a:r>
          </a:p>
          <a:p>
            <a:r>
              <a:rPr lang="en-US" sz="2400" dirty="0"/>
              <a:t>Systems engineers are responsible for </a:t>
            </a:r>
          </a:p>
          <a:p>
            <a:pPr lvl="1"/>
            <a:r>
              <a:rPr lang="en-US" sz="1800" dirty="0"/>
              <a:t>Design and management of complex systems, guided by systems requirements</a:t>
            </a:r>
          </a:p>
          <a:p>
            <a:r>
              <a:rPr lang="en-US" sz="2400" dirty="0"/>
              <a:t>There is a growing need for engineers who are </a:t>
            </a:r>
          </a:p>
          <a:p>
            <a:pPr lvl="1"/>
            <a:r>
              <a:rPr lang="en-US" sz="1800" dirty="0"/>
              <a:t>Concerned with the whole system </a:t>
            </a:r>
          </a:p>
          <a:p>
            <a:pPr lvl="1"/>
            <a:r>
              <a:rPr lang="en-US" sz="1800" dirty="0"/>
              <a:t>Can take an </a:t>
            </a:r>
            <a:r>
              <a:rPr lang="en-US" sz="1800" u="sng" dirty="0"/>
              <a:t>interdisciplinary</a:t>
            </a:r>
            <a:r>
              <a:rPr lang="en-US" sz="1800" dirty="0"/>
              <a:t> </a:t>
            </a:r>
            <a:r>
              <a:rPr lang="en-US" sz="1800" i="1" dirty="0"/>
              <a:t>and</a:t>
            </a:r>
            <a:r>
              <a:rPr lang="en-US" sz="1800" dirty="0"/>
              <a:t> </a:t>
            </a:r>
            <a:r>
              <a:rPr lang="en-US" sz="1800" u="sng" dirty="0"/>
              <a:t>top down</a:t>
            </a:r>
            <a:r>
              <a:rPr lang="en-US" sz="1800" dirty="0"/>
              <a:t> approach</a:t>
            </a:r>
          </a:p>
          <a:p>
            <a:r>
              <a:rPr lang="en-US" sz="2400" dirty="0"/>
              <a:t>Systems engineers need to be </a:t>
            </a:r>
          </a:p>
          <a:p>
            <a:pPr lvl="1"/>
            <a:r>
              <a:rPr lang="en-US" sz="1800" dirty="0"/>
              <a:t>Problem </a:t>
            </a:r>
            <a:r>
              <a:rPr lang="en-US" sz="1800" i="1" dirty="0"/>
              <a:t>definers</a:t>
            </a:r>
            <a:r>
              <a:rPr lang="en-US" sz="1800" dirty="0"/>
              <a:t>, not just problem solvers </a:t>
            </a:r>
          </a:p>
          <a:p>
            <a:pPr lvl="1"/>
            <a:r>
              <a:rPr lang="en-US" sz="1800" dirty="0"/>
              <a:t>Involved with a system </a:t>
            </a:r>
            <a:r>
              <a:rPr lang="en-US" sz="1800" i="1" dirty="0"/>
              <a:t>throughout</a:t>
            </a:r>
            <a:r>
              <a:rPr lang="en-US" sz="1800" dirty="0"/>
              <a:t> its entire life cycle, from development through production, deployment, training, support, operation, and disposal</a:t>
            </a:r>
          </a:p>
        </p:txBody>
      </p:sp>
      <p:sp>
        <p:nvSpPr>
          <p:cNvPr id="4" name="Slide Number Placeholder 3"/>
          <p:cNvSpPr>
            <a:spLocks noGrp="1"/>
          </p:cNvSpPr>
          <p:nvPr>
            <p:ph type="sldNum" sz="quarter" idx="12"/>
          </p:nvPr>
        </p:nvSpPr>
        <p:spPr/>
        <p:txBody>
          <a:bodyPr/>
          <a:lstStyle/>
          <a:p>
            <a:fld id="{193F3CE8-FC22-4BAA-A80C-D19C791B0A50}" type="slidenum">
              <a:rPr lang="en-US" altLang="en-US" smtClean="0"/>
              <a:pPr/>
              <a:t>7</a:t>
            </a:fld>
            <a:endParaRPr lang="en-US" altLang="en-US"/>
          </a:p>
        </p:txBody>
      </p:sp>
      <p:sp>
        <p:nvSpPr>
          <p:cNvPr id="5" name="Footer Placeholder 4"/>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654143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008"/>
            <a:ext cx="10515600" cy="1325563"/>
          </a:xfrm>
        </p:spPr>
        <p:txBody>
          <a:bodyPr/>
          <a:lstStyle/>
          <a:p>
            <a:r>
              <a:rPr lang="en-US" b="1" dirty="0"/>
              <a:t>EMERGENCE</a:t>
            </a:r>
          </a:p>
        </p:txBody>
      </p:sp>
      <p:sp>
        <p:nvSpPr>
          <p:cNvPr id="3" name="Content Placeholder 2"/>
          <p:cNvSpPr>
            <a:spLocks noGrp="1"/>
          </p:cNvSpPr>
          <p:nvPr>
            <p:ph idx="1"/>
          </p:nvPr>
        </p:nvSpPr>
        <p:spPr/>
        <p:txBody>
          <a:bodyPr/>
          <a:lstStyle/>
          <a:p>
            <a:r>
              <a:rPr lang="en-US" dirty="0"/>
              <a:t>Those collective properties—often called “emergent properties”—are </a:t>
            </a:r>
            <a:r>
              <a:rPr lang="en-US" b="1" dirty="0"/>
              <a:t>critical attributes of biological systems, as understanding the individual parts alone is insufficient to understand or predict system </a:t>
            </a:r>
            <a:r>
              <a:rPr lang="en-US" b="1" dirty="0" err="1"/>
              <a:t>behaviour</a:t>
            </a:r>
            <a:r>
              <a:rPr lang="en-US" dirty="0"/>
              <a:t>. Thus, emergent properties necessarily come from the interactions of the parts of the larger system.</a:t>
            </a:r>
          </a:p>
          <a:p>
            <a:r>
              <a:rPr lang="en-US" dirty="0"/>
              <a:t>Examples of emergent properties include </a:t>
            </a:r>
            <a:r>
              <a:rPr lang="en-US" b="1" dirty="0"/>
              <a:t>cities, the brain, ant colonies and complex chemical systems</a:t>
            </a:r>
          </a:p>
          <a:p>
            <a:r>
              <a:rPr lang="en-US" dirty="0">
                <a:solidFill>
                  <a:srgbClr val="FF0000"/>
                </a:solidFill>
              </a:rPr>
              <a:t>"The whole is greater than the sum of its parts” – Aristotle.</a:t>
            </a:r>
          </a:p>
        </p:txBody>
      </p:sp>
    </p:spTree>
    <p:extLst>
      <p:ext uri="{BB962C8B-B14F-4D97-AF65-F5344CB8AC3E}">
        <p14:creationId xmlns:p14="http://schemas.microsoft.com/office/powerpoint/2010/main" val="38226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Ant Colonies</a:t>
            </a:r>
          </a:p>
        </p:txBody>
      </p:sp>
      <p:sp>
        <p:nvSpPr>
          <p:cNvPr id="3" name="Content Placeholder 2"/>
          <p:cNvSpPr>
            <a:spLocks noGrp="1"/>
          </p:cNvSpPr>
          <p:nvPr>
            <p:ph idx="1"/>
          </p:nvPr>
        </p:nvSpPr>
        <p:spPr/>
        <p:txBody>
          <a:bodyPr/>
          <a:lstStyle/>
          <a:p>
            <a:r>
              <a:rPr lang="en-US" dirty="0"/>
              <a:t>A single ant is a rather limited organism, with little ability to reason or accomplish complex tasks. </a:t>
            </a:r>
          </a:p>
          <a:p>
            <a:r>
              <a:rPr lang="en-US" dirty="0"/>
              <a:t>As a whole, however, an ant colony accomplishes astounding tasks, from building hills and dams to finding and moving huge amounts of food. </a:t>
            </a:r>
          </a:p>
          <a:p>
            <a:r>
              <a:rPr lang="en-US" dirty="0">
                <a:solidFill>
                  <a:srgbClr val="FF0000"/>
                </a:solidFill>
              </a:rPr>
              <a:t>In this context, emergent properties are the changes that occur in ant behavior when individual ants work together.</a:t>
            </a:r>
          </a:p>
          <a:p>
            <a:r>
              <a:rPr lang="en-US" dirty="0"/>
              <a:t>Alone, an ant behaves erratically and almost at random. But millions of random actions by thousands and thousands of ants can serve to identify necessary tasks and organize other ants to complete them.</a:t>
            </a:r>
          </a:p>
          <a:p>
            <a:endParaRPr lang="en-US" dirty="0"/>
          </a:p>
        </p:txBody>
      </p:sp>
    </p:spTree>
    <p:extLst>
      <p:ext uri="{BB962C8B-B14F-4D97-AF65-F5344CB8AC3E}">
        <p14:creationId xmlns:p14="http://schemas.microsoft.com/office/powerpoint/2010/main" val="1837345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TotalTime>
  <Words>2452</Words>
  <Application>Microsoft Office PowerPoint</Application>
  <PresentationFormat>Widescreen</PresentationFormat>
  <Paragraphs>324</Paragraphs>
  <Slides>50</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0" baseType="lpstr">
      <vt:lpstr>Arial</vt:lpstr>
      <vt:lpstr>Calibri</vt:lpstr>
      <vt:lpstr>Calibri Light</vt:lpstr>
      <vt:lpstr>Times</vt:lpstr>
      <vt:lpstr>Times New Roman</vt:lpstr>
      <vt:lpstr>Veranda</vt:lpstr>
      <vt:lpstr>Verdana</vt:lpstr>
      <vt:lpstr>Wingdings</vt:lpstr>
      <vt:lpstr>Office Theme</vt:lpstr>
      <vt:lpstr>Photo Editor Photo</vt:lpstr>
      <vt:lpstr>What is Systems Engineering</vt:lpstr>
      <vt:lpstr>System Definitions</vt:lpstr>
      <vt:lpstr>System Definition</vt:lpstr>
      <vt:lpstr>System Classification</vt:lpstr>
      <vt:lpstr>Evolution of Systems Engineering</vt:lpstr>
      <vt:lpstr>PowerPoint Presentation</vt:lpstr>
      <vt:lpstr>Systems Engineering</vt:lpstr>
      <vt:lpstr>EMERGENCE</vt:lpstr>
      <vt:lpstr>Ant Colonies</vt:lpstr>
      <vt:lpstr>The Brain: Human consciousness  </vt:lpstr>
      <vt:lpstr>Complex Systems</vt:lpstr>
      <vt:lpstr>Network Examples of Complex Systems</vt:lpstr>
      <vt:lpstr>Complex Systems</vt:lpstr>
      <vt:lpstr>System Elements</vt:lpstr>
      <vt:lpstr>System Components</vt:lpstr>
      <vt:lpstr>System Components</vt:lpstr>
      <vt:lpstr>Examples of Systems</vt:lpstr>
      <vt:lpstr>Examples of Developed System Artifacts </vt:lpstr>
      <vt:lpstr>PowerPoint Presentation</vt:lpstr>
      <vt:lpstr>PowerPoint Presentation</vt:lpstr>
      <vt:lpstr>PowerPoint Presentation</vt:lpstr>
      <vt:lpstr>PowerPoint Presentation</vt:lpstr>
      <vt:lpstr>PowerPoint Presentation</vt:lpstr>
      <vt:lpstr>Systems Engineering</vt:lpstr>
      <vt:lpstr>PowerPoint Presentation</vt:lpstr>
      <vt:lpstr>Building Blocks of Systems Engineering</vt:lpstr>
      <vt:lpstr>Building Blocks of Systems Engineering</vt:lpstr>
      <vt:lpstr>Other  Considerations</vt:lpstr>
      <vt:lpstr>PowerPoint Presentation</vt:lpstr>
      <vt:lpstr>Systems Engineering Heritage</vt:lpstr>
      <vt:lpstr>Modern Origins  of the Systems Approach </vt:lpstr>
      <vt:lpstr>Spread of the Systems Approach1</vt:lpstr>
      <vt:lpstr>What is Optimization</vt:lpstr>
      <vt:lpstr>Optimization</vt:lpstr>
      <vt:lpstr>Local and Global Minima &amp; Maxima</vt:lpstr>
      <vt:lpstr>PowerPoint Presentation</vt:lpstr>
      <vt:lpstr>PowerPoint Presentation</vt:lpstr>
      <vt:lpstr>PowerPoint Presentation</vt:lpstr>
      <vt:lpstr>Why are convex sets important to study optimization ?</vt:lpstr>
      <vt:lpstr>Convexity</vt:lpstr>
      <vt:lpstr>Prove Convexity of a function</vt:lpstr>
      <vt:lpstr>Properties of Convex Sets </vt:lpstr>
      <vt:lpstr>Intersections of Convex Sets</vt:lpstr>
      <vt:lpstr>Minkowski’s Theorem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Systems Engineering</dc:title>
  <dc:creator>Sid</dc:creator>
  <cp:lastModifiedBy>Administrator</cp:lastModifiedBy>
  <cp:revision>22</cp:revision>
  <dcterms:created xsi:type="dcterms:W3CDTF">2022-01-07T11:57:36Z</dcterms:created>
  <dcterms:modified xsi:type="dcterms:W3CDTF">2023-08-03T04:09:48Z</dcterms:modified>
</cp:coreProperties>
</file>